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notesSlides/notesSlide25.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29.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30.xml" ContentType="application/vnd.openxmlformats-officedocument.presentationml.notesSlide+xml"/>
  <Override PartName="/ppt/charts/chart8.xml" ContentType="application/vnd.openxmlformats-officedocument.drawingml.chart+xml"/>
  <Override PartName="/ppt/drawings/drawing5.xml" ContentType="application/vnd.openxmlformats-officedocument.drawingml.chartshapes+xml"/>
  <Override PartName="/ppt/notesSlides/notesSlide31.xml" ContentType="application/vnd.openxmlformats-officedocument.presentationml.notesSlide+xml"/>
  <Override PartName="/ppt/charts/chart9.xml" ContentType="application/vnd.openxmlformats-officedocument.drawingml.chart+xml"/>
  <Override PartName="/ppt/drawings/drawing6.xml" ContentType="application/vnd.openxmlformats-officedocument.drawingml.chartshapes+xml"/>
  <Override PartName="/ppt/notesSlides/notesSlide32.xml" ContentType="application/vnd.openxmlformats-officedocument.presentationml.notesSlide+xml"/>
  <Override PartName="/ppt/charts/chart10.xml" ContentType="application/vnd.openxmlformats-officedocument.drawingml.chart+xml"/>
  <Override PartName="/ppt/drawings/drawing7.xml" ContentType="application/vnd.openxmlformats-officedocument.drawingml.chartshapes+xml"/>
  <Override PartName="/ppt/notesSlides/notesSlide33.xml" ContentType="application/vnd.openxmlformats-officedocument.presentationml.notesSlide+xml"/>
  <Override PartName="/ppt/charts/chart11.xml" ContentType="application/vnd.openxmlformats-officedocument.drawingml.chart+xml"/>
  <Override PartName="/ppt/drawings/drawing8.xml" ContentType="application/vnd.openxmlformats-officedocument.drawingml.chartshapes+xml"/>
  <Override PartName="/ppt/notesSlides/notesSlide34.xml" ContentType="application/vnd.openxmlformats-officedocument.presentationml.notesSlide+xml"/>
  <Override PartName="/ppt/charts/chart12.xml" ContentType="application/vnd.openxmlformats-officedocument.drawingml.chart+xml"/>
  <Override PartName="/ppt/drawings/drawing9.xml" ContentType="application/vnd.openxmlformats-officedocument.drawingml.chartshapes+xml"/>
  <Override PartName="/ppt/notesSlides/notesSlide35.xml" ContentType="application/vnd.openxmlformats-officedocument.presentationml.notesSlide+xml"/>
  <Override PartName="/ppt/charts/chart13.xml" ContentType="application/vnd.openxmlformats-officedocument.drawingml.chart+xml"/>
  <Override PartName="/ppt/drawings/drawing10.xml" ContentType="application/vnd.openxmlformats-officedocument.drawingml.chartshapes+xml"/>
  <Override PartName="/ppt/notesSlides/notesSlide36.xml" ContentType="application/vnd.openxmlformats-officedocument.presentationml.notesSlide+xml"/>
  <Override PartName="/ppt/charts/chart14.xml" ContentType="application/vnd.openxmlformats-officedocument.drawingml.chart+xml"/>
  <Override PartName="/ppt/drawings/drawing11.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50"/>
  </p:notesMasterIdLst>
  <p:sldIdLst>
    <p:sldId id="256" r:id="rId2"/>
    <p:sldId id="258" r:id="rId3"/>
    <p:sldId id="260" r:id="rId4"/>
    <p:sldId id="259" r:id="rId5"/>
    <p:sldId id="261" r:id="rId6"/>
    <p:sldId id="262" r:id="rId7"/>
    <p:sldId id="265" r:id="rId8"/>
    <p:sldId id="306" r:id="rId9"/>
    <p:sldId id="309" r:id="rId10"/>
    <p:sldId id="310" r:id="rId11"/>
    <p:sldId id="263" r:id="rId12"/>
    <p:sldId id="266" r:id="rId13"/>
    <p:sldId id="264" r:id="rId14"/>
    <p:sldId id="305" r:id="rId15"/>
    <p:sldId id="356" r:id="rId16"/>
    <p:sldId id="357" r:id="rId17"/>
    <p:sldId id="358" r:id="rId18"/>
    <p:sldId id="268" r:id="rId19"/>
    <p:sldId id="314" r:id="rId20"/>
    <p:sldId id="307" r:id="rId21"/>
    <p:sldId id="313" r:id="rId22"/>
    <p:sldId id="315" r:id="rId23"/>
    <p:sldId id="316" r:id="rId24"/>
    <p:sldId id="318" r:id="rId25"/>
    <p:sldId id="319" r:id="rId26"/>
    <p:sldId id="320" r:id="rId27"/>
    <p:sldId id="328" r:id="rId28"/>
    <p:sldId id="331" r:id="rId29"/>
    <p:sldId id="333" r:id="rId30"/>
    <p:sldId id="334" r:id="rId31"/>
    <p:sldId id="335" r:id="rId32"/>
    <p:sldId id="337" r:id="rId33"/>
    <p:sldId id="341" r:id="rId34"/>
    <p:sldId id="342" r:id="rId35"/>
    <p:sldId id="343" r:id="rId36"/>
    <p:sldId id="340" r:id="rId37"/>
    <p:sldId id="368" r:id="rId38"/>
    <p:sldId id="380" r:id="rId39"/>
    <p:sldId id="403" r:id="rId40"/>
    <p:sldId id="382" r:id="rId41"/>
    <p:sldId id="383" r:id="rId42"/>
    <p:sldId id="345" r:id="rId43"/>
    <p:sldId id="352" r:id="rId44"/>
    <p:sldId id="353" r:id="rId45"/>
    <p:sldId id="354" r:id="rId46"/>
    <p:sldId id="355" r:id="rId47"/>
    <p:sldId id="312" r:id="rId48"/>
    <p:sldId id="270" r:id="rId49"/>
  </p:sldIdLst>
  <p:sldSz cx="9144000" cy="5143500" type="screen16x9"/>
  <p:notesSz cx="6858000" cy="9144000"/>
  <p:embeddedFontLst>
    <p:embeddedFont>
      <p:font typeface="Kollektif Bold" panose="020B0604020202020204" charset="0"/>
      <p:regular r:id="rId51"/>
    </p:embeddedFont>
    <p:embeddedFont>
      <p:font typeface="Open Sans" panose="020B060402020202020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Arial Unicode MS" panose="020B0604020202020204" pitchFamily="34" charset="-128"/>
      <p:regular r:id="rId60"/>
    </p:embeddedFont>
    <p:embeddedFont>
      <p:font typeface="DM Sans Bold" panose="020B0604020202020204" charset="0"/>
      <p:regular r:id="rId61"/>
    </p:embeddedFont>
    <p:embeddedFont>
      <p:font typeface="Allerta Stencil" panose="020B0604020202020204" charset="0"/>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A11"/>
    <a:srgbClr val="FDF1EE"/>
    <a:srgbClr val="DDDDDD"/>
    <a:srgbClr val="B2B2B2"/>
    <a:srgbClr val="C2B834"/>
    <a:srgbClr val="B05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189A9C-F6EC-422E-919D-00FC1DAC54E7}">
  <a:tblStyle styleId="{98189A9C-F6EC-422E-919D-00FC1DAC54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79" autoAdjust="0"/>
  </p:normalViewPr>
  <p:slideViewPr>
    <p:cSldViewPr snapToGrid="0">
      <p:cViewPr>
        <p:scale>
          <a:sx n="106" d="100"/>
          <a:sy n="106" d="100"/>
        </p:scale>
        <p:origin x="-87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chartUserShapes" Target="../drawings/drawing7.xml"/><Relationship Id="rId1" Type="http://schemas.openxmlformats.org/officeDocument/2006/relationships/oleObject" Target="../embeddings/oleObject1.bin"/><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chartUserShapes" Target="../drawings/drawing8.xml"/><Relationship Id="rId1" Type="http://schemas.openxmlformats.org/officeDocument/2006/relationships/package" Target="../embeddings/Microsoft_Excel_Worksheet6.xlsx"/><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chartUserShapes" Target="../drawings/drawing9.xml"/><Relationship Id="rId1" Type="http://schemas.openxmlformats.org/officeDocument/2006/relationships/package" Target="../embeddings/Microsoft_Excel_Worksheet7.xlsx"/><Relationship Id="rId4"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chartUserShapes" Target="../drawings/drawing10.xml"/><Relationship Id="rId1" Type="http://schemas.openxmlformats.org/officeDocument/2006/relationships/oleObject" Target="file:///D:\Nam%202024\Dieu%20tra%20lao%20dong%20viec%20lam\Lao%20dong%20tre%20em\Hoi%20thao%20cong%20bo\Ve%20do%20thi%20lam%20Slide.xlsx" TargetMode="External"/><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chartUserShapes" Target="../drawings/drawing11.xml"/><Relationship Id="rId1" Type="http://schemas.openxmlformats.org/officeDocument/2006/relationships/oleObject" Target="../embeddings/oleObject2.bin"/><Relationship Id="rId4"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Excel_Worksheet2.xlsx"/><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2.xml"/><Relationship Id="rId1" Type="http://schemas.openxmlformats.org/officeDocument/2006/relationships/oleObject" Target="Book1" TargetMode="Externa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chartUserShapes" Target="../drawings/drawing3.xml"/><Relationship Id="rId1" Type="http://schemas.openxmlformats.org/officeDocument/2006/relationships/package" Target="../embeddings/Microsoft_Excel_Worksheet5.xlsx"/><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chartUserShapes" Target="../drawings/drawing4.xml"/><Relationship Id="rId1" Type="http://schemas.openxmlformats.org/officeDocument/2006/relationships/oleObject" Target="Book1" TargetMode="Externa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chartUserShapes" Target="../drawings/drawing5.xml"/><Relationship Id="rId1" Type="http://schemas.openxmlformats.org/officeDocument/2006/relationships/oleObject" Target="Book1" TargetMode="Externa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chartUserShapes" Target="../drawings/drawing6.xml"/><Relationship Id="rId1" Type="http://schemas.openxmlformats.org/officeDocument/2006/relationships/oleObject" Target="Book1" TargetMode="Externa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536174303285414E-3"/>
          <c:y val="3.9125378353191263E-2"/>
          <c:w val="0.97851020826638602"/>
          <c:h val="0.57089077615511907"/>
        </c:manualLayout>
      </c:layout>
      <c:barChart>
        <c:barDir val="col"/>
        <c:grouping val="percentStacked"/>
        <c:varyColors val="0"/>
        <c:ser>
          <c:idx val="0"/>
          <c:order val="0"/>
          <c:tx>
            <c:strRef>
              <c:f>Sheet1!$B$1</c:f>
              <c:strCache>
                <c:ptCount val="1"/>
                <c:pt idx="0">
                  <c:v>Chỉ đi học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Toàn quốc</c:v>
                </c:pt>
                <c:pt idx="1">
                  <c:v>Nam</c:v>
                </c:pt>
                <c:pt idx="2">
                  <c:v>Nữ</c:v>
                </c:pt>
                <c:pt idx="3">
                  <c:v>Thành thị</c:v>
                </c:pt>
                <c:pt idx="4">
                  <c:v>Nông thôn</c:v>
                </c:pt>
              </c:strCache>
            </c:strRef>
          </c:cat>
          <c:val>
            <c:numRef>
              <c:f>Sheet1!$B$2:$B$6</c:f>
              <c:numCache>
                <c:formatCode>General</c:formatCode>
                <c:ptCount val="5"/>
                <c:pt idx="0">
                  <c:v>94.8</c:v>
                </c:pt>
                <c:pt idx="1">
                  <c:v>94.5</c:v>
                </c:pt>
                <c:pt idx="2">
                  <c:v>95.2</c:v>
                </c:pt>
                <c:pt idx="3" formatCode="0.0">
                  <c:v>97</c:v>
                </c:pt>
                <c:pt idx="4">
                  <c:v>93.6</c:v>
                </c:pt>
              </c:numCache>
            </c:numRef>
          </c:val>
          <c:extLst xmlns:c16r2="http://schemas.microsoft.com/office/drawing/2015/06/chart">
            <c:ext xmlns:c16="http://schemas.microsoft.com/office/drawing/2014/chart" uri="{C3380CC4-5D6E-409C-BE32-E72D297353CC}">
              <c16:uniqueId val="{00000000-6301-4340-8D32-987758B5BEDA}"/>
            </c:ext>
          </c:extLst>
        </c:ser>
        <c:ser>
          <c:idx val="1"/>
          <c:order val="1"/>
          <c:tx>
            <c:strRef>
              <c:f>Sheet1!$C$1</c:f>
              <c:strCache>
                <c:ptCount val="1"/>
                <c:pt idx="0">
                  <c:v>Chỉ làm việc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Toàn quốc</c:v>
                </c:pt>
                <c:pt idx="1">
                  <c:v>Nam</c:v>
                </c:pt>
                <c:pt idx="2">
                  <c:v>Nữ</c:v>
                </c:pt>
                <c:pt idx="3">
                  <c:v>Thành thị</c:v>
                </c:pt>
                <c:pt idx="4">
                  <c:v>Nông thôn</c:v>
                </c:pt>
              </c:strCache>
            </c:strRef>
          </c:cat>
          <c:val>
            <c:numRef>
              <c:f>Sheet1!$C$2:$C$6</c:f>
              <c:numCache>
                <c:formatCode>General</c:formatCode>
                <c:ptCount val="5"/>
                <c:pt idx="0" formatCode="0.0">
                  <c:v>2</c:v>
                </c:pt>
                <c:pt idx="1">
                  <c:v>2.2000000000000002</c:v>
                </c:pt>
                <c:pt idx="2">
                  <c:v>1.7</c:v>
                </c:pt>
                <c:pt idx="3">
                  <c:v>1.1000000000000001</c:v>
                </c:pt>
                <c:pt idx="4">
                  <c:v>2.4</c:v>
                </c:pt>
              </c:numCache>
            </c:numRef>
          </c:val>
          <c:extLst xmlns:c16r2="http://schemas.microsoft.com/office/drawing/2015/06/chart">
            <c:ext xmlns:c16="http://schemas.microsoft.com/office/drawing/2014/chart" uri="{C3380CC4-5D6E-409C-BE32-E72D297353CC}">
              <c16:uniqueId val="{00000001-6301-4340-8D32-987758B5BEDA}"/>
            </c:ext>
          </c:extLst>
        </c:ser>
        <c:ser>
          <c:idx val="2"/>
          <c:order val="2"/>
          <c:tx>
            <c:strRef>
              <c:f>Sheet1!$D$1</c:f>
              <c:strCache>
                <c:ptCount val="1"/>
                <c:pt idx="0">
                  <c:v>Vừa học vừa làm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Toàn quốc</c:v>
                </c:pt>
                <c:pt idx="1">
                  <c:v>Nam</c:v>
                </c:pt>
                <c:pt idx="2">
                  <c:v>Nữ</c:v>
                </c:pt>
                <c:pt idx="3">
                  <c:v>Thành thị</c:v>
                </c:pt>
                <c:pt idx="4">
                  <c:v>Nông thôn</c:v>
                </c:pt>
              </c:strCache>
            </c:strRef>
          </c:cat>
          <c:val>
            <c:numRef>
              <c:f>Sheet1!$D$2:$D$6</c:f>
              <c:numCache>
                <c:formatCode>General</c:formatCode>
                <c:ptCount val="5"/>
                <c:pt idx="0">
                  <c:v>1.6</c:v>
                </c:pt>
                <c:pt idx="1">
                  <c:v>1.5</c:v>
                </c:pt>
                <c:pt idx="2">
                  <c:v>1.6</c:v>
                </c:pt>
                <c:pt idx="3">
                  <c:v>0.4</c:v>
                </c:pt>
                <c:pt idx="4">
                  <c:v>2.2000000000000002</c:v>
                </c:pt>
              </c:numCache>
            </c:numRef>
          </c:val>
          <c:extLst xmlns:c16r2="http://schemas.microsoft.com/office/drawing/2015/06/chart">
            <c:ext xmlns:c16="http://schemas.microsoft.com/office/drawing/2014/chart" uri="{C3380CC4-5D6E-409C-BE32-E72D297353CC}">
              <c16:uniqueId val="{00000002-6301-4340-8D32-987758B5BEDA}"/>
            </c:ext>
          </c:extLst>
        </c:ser>
        <c:ser>
          <c:idx val="3"/>
          <c:order val="3"/>
          <c:tx>
            <c:strRef>
              <c:f>Sheet1!$E$1</c:f>
              <c:strCache>
                <c:ptCount val="1"/>
                <c:pt idx="0">
                  <c:v>Không đi học và không làm việc</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Toàn quốc</c:v>
                </c:pt>
                <c:pt idx="1">
                  <c:v>Nam</c:v>
                </c:pt>
                <c:pt idx="2">
                  <c:v>Nữ</c:v>
                </c:pt>
                <c:pt idx="3">
                  <c:v>Thành thị</c:v>
                </c:pt>
                <c:pt idx="4">
                  <c:v>Nông thôn</c:v>
                </c:pt>
              </c:strCache>
            </c:strRef>
          </c:cat>
          <c:val>
            <c:numRef>
              <c:f>Sheet1!$E$2:$E$6</c:f>
              <c:numCache>
                <c:formatCode>General</c:formatCode>
                <c:ptCount val="5"/>
                <c:pt idx="0">
                  <c:v>1.6</c:v>
                </c:pt>
                <c:pt idx="1">
                  <c:v>1.8</c:v>
                </c:pt>
                <c:pt idx="2">
                  <c:v>1.5</c:v>
                </c:pt>
                <c:pt idx="3">
                  <c:v>1.4</c:v>
                </c:pt>
                <c:pt idx="4">
                  <c:v>1.8</c:v>
                </c:pt>
              </c:numCache>
            </c:numRef>
          </c:val>
          <c:extLst xmlns:c16r2="http://schemas.microsoft.com/office/drawing/2015/06/chart">
            <c:ext xmlns:c16="http://schemas.microsoft.com/office/drawing/2014/chart" uri="{C3380CC4-5D6E-409C-BE32-E72D297353CC}">
              <c16:uniqueId val="{00000003-6301-4340-8D32-987758B5BEDA}"/>
            </c:ext>
          </c:extLst>
        </c:ser>
        <c:dLbls>
          <c:showLegendKey val="0"/>
          <c:showVal val="0"/>
          <c:showCatName val="0"/>
          <c:showSerName val="0"/>
          <c:showPercent val="0"/>
          <c:showBubbleSize val="0"/>
        </c:dLbls>
        <c:gapWidth val="150"/>
        <c:overlap val="100"/>
        <c:axId val="481572352"/>
        <c:axId val="474660864"/>
      </c:barChart>
      <c:catAx>
        <c:axId val="48157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rgbClr val="002060"/>
                </a:solidFill>
                <a:latin typeface="+mn-lt"/>
                <a:ea typeface="+mn-ea"/>
                <a:cs typeface="+mn-cs"/>
              </a:defRPr>
            </a:pPr>
            <a:endParaRPr lang="en-US"/>
          </a:p>
        </c:txPr>
        <c:crossAx val="474660864"/>
        <c:crosses val="autoZero"/>
        <c:auto val="1"/>
        <c:lblAlgn val="ctr"/>
        <c:lblOffset val="100"/>
        <c:noMultiLvlLbl val="0"/>
      </c:catAx>
      <c:valAx>
        <c:axId val="474660864"/>
        <c:scaling>
          <c:orientation val="minMax"/>
        </c:scaling>
        <c:delete val="1"/>
        <c:axPos val="l"/>
        <c:numFmt formatCode="0%" sourceLinked="1"/>
        <c:majorTickMark val="none"/>
        <c:minorTickMark val="none"/>
        <c:tickLblPos val="nextTo"/>
        <c:crossAx val="481572352"/>
        <c:crosses val="autoZero"/>
        <c:crossBetween val="between"/>
      </c:valAx>
      <c:spPr>
        <a:noFill/>
        <a:ln>
          <a:noFill/>
        </a:ln>
        <a:effectLst/>
      </c:spPr>
    </c:plotArea>
    <c:legend>
      <c:legendPos val="b"/>
      <c:layout>
        <c:manualLayout>
          <c:xMode val="edge"/>
          <c:yMode val="edge"/>
          <c:x val="0.12654153975236571"/>
          <c:y val="0.7845715137864111"/>
          <c:w val="0.8639804066969391"/>
          <c:h val="0.20002551819274916"/>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1981627296588E-2"/>
          <c:y val="6.4814814814814811E-2"/>
          <c:w val="0.94222462817147834"/>
          <c:h val="0.66563472261622958"/>
        </c:manualLayout>
      </c:layout>
      <c:barChart>
        <c:barDir val="col"/>
        <c:grouping val="clustered"/>
        <c:varyColors val="0"/>
        <c:ser>
          <c:idx val="0"/>
          <c:order val="0"/>
          <c:tx>
            <c:strRef>
              <c:f>'Hinh 3.3 và 3.4'!$C$25</c:f>
              <c:strCache>
                <c:ptCount val="1"/>
                <c:pt idx="0">
                  <c:v>Nông, lâm nghiệp và thủy sản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'Hinh 3.3 và 3.4'!$D$24:$G$24</c:f>
              <c:strCache>
                <c:ptCount val="4"/>
                <c:pt idx="0">
                  <c:v>Chung</c:v>
                </c:pt>
                <c:pt idx="1">
                  <c:v>5-11 tuổi</c:v>
                </c:pt>
                <c:pt idx="2">
                  <c:v>12-14 tuổi</c:v>
                </c:pt>
                <c:pt idx="3">
                  <c:v>15-17 tuổi</c:v>
                </c:pt>
              </c:strCache>
            </c:strRef>
          </c:cat>
          <c:val>
            <c:numRef>
              <c:f>'Hinh 3.3 và 3.4'!$D$25:$G$25</c:f>
              <c:numCache>
                <c:formatCode>0.0</c:formatCode>
                <c:ptCount val="4"/>
                <c:pt idx="0">
                  <c:v>32.041748983150626</c:v>
                </c:pt>
                <c:pt idx="1">
                  <c:v>17.113735845853014</c:v>
                </c:pt>
                <c:pt idx="2">
                  <c:v>26.211108727524085</c:v>
                </c:pt>
                <c:pt idx="3">
                  <c:v>41.518055066995899</c:v>
                </c:pt>
              </c:numCache>
            </c:numRef>
          </c:val>
          <c:extLst xmlns:c16r2="http://schemas.microsoft.com/office/drawing/2015/06/chart">
            <c:ext xmlns:c16="http://schemas.microsoft.com/office/drawing/2014/chart" uri="{C3380CC4-5D6E-409C-BE32-E72D297353CC}">
              <c16:uniqueId val="{00000000-561F-4222-8513-8C34E3B286BD}"/>
            </c:ext>
          </c:extLst>
        </c:ser>
        <c:ser>
          <c:idx val="1"/>
          <c:order val="1"/>
          <c:tx>
            <c:strRef>
              <c:f>'Hinh 3.3 và 3.4'!$C$26</c:f>
              <c:strCache>
                <c:ptCount val="1"/>
                <c:pt idx="0">
                  <c:v>Công nghiệp và xây dựng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'Hinh 3.3 và 3.4'!$D$24:$G$24</c:f>
              <c:strCache>
                <c:ptCount val="4"/>
                <c:pt idx="0">
                  <c:v>Chung</c:v>
                </c:pt>
                <c:pt idx="1">
                  <c:v>5-11 tuổi</c:v>
                </c:pt>
                <c:pt idx="2">
                  <c:v>12-14 tuổi</c:v>
                </c:pt>
                <c:pt idx="3">
                  <c:v>15-17 tuổi</c:v>
                </c:pt>
              </c:strCache>
            </c:strRef>
          </c:cat>
          <c:val>
            <c:numRef>
              <c:f>'Hinh 3.3 và 3.4'!$D$26:$G$26</c:f>
              <c:numCache>
                <c:formatCode>0.0</c:formatCode>
                <c:ptCount val="4"/>
                <c:pt idx="0">
                  <c:v>43.436116816894646</c:v>
                </c:pt>
                <c:pt idx="1">
                  <c:v>14.919313058179732</c:v>
                </c:pt>
                <c:pt idx="2">
                  <c:v>34.584270658019456</c:v>
                </c:pt>
                <c:pt idx="3">
                  <c:v>44.790076253581404</c:v>
                </c:pt>
              </c:numCache>
            </c:numRef>
          </c:val>
          <c:extLst xmlns:c16r2="http://schemas.microsoft.com/office/drawing/2015/06/chart">
            <c:ext xmlns:c16="http://schemas.microsoft.com/office/drawing/2014/chart" uri="{C3380CC4-5D6E-409C-BE32-E72D297353CC}">
              <c16:uniqueId val="{00000001-561F-4222-8513-8C34E3B286BD}"/>
            </c:ext>
          </c:extLst>
        </c:ser>
        <c:ser>
          <c:idx val="2"/>
          <c:order val="2"/>
          <c:tx>
            <c:strRef>
              <c:f>'Hinh 3.3 và 3.4'!$C$27</c:f>
              <c:strCache>
                <c:ptCount val="1"/>
                <c:pt idx="0">
                  <c:v>Dịch vụ</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'Hinh 3.3 và 3.4'!$D$24:$G$24</c:f>
              <c:strCache>
                <c:ptCount val="4"/>
                <c:pt idx="0">
                  <c:v>Chung</c:v>
                </c:pt>
                <c:pt idx="1">
                  <c:v>5-11 tuổi</c:v>
                </c:pt>
                <c:pt idx="2">
                  <c:v>12-14 tuổi</c:v>
                </c:pt>
                <c:pt idx="3">
                  <c:v>15-17 tuổi</c:v>
                </c:pt>
              </c:strCache>
            </c:strRef>
          </c:cat>
          <c:val>
            <c:numRef>
              <c:f>'Hinh 3.3 và 3.4'!$D$27:$G$27</c:f>
              <c:numCache>
                <c:formatCode>0.0</c:formatCode>
                <c:ptCount val="4"/>
                <c:pt idx="0">
                  <c:v>36.669523077870799</c:v>
                </c:pt>
                <c:pt idx="1">
                  <c:v>17.709199534344251</c:v>
                </c:pt>
                <c:pt idx="2">
                  <c:v>25.380436979135787</c:v>
                </c:pt>
                <c:pt idx="3">
                  <c:v>43.992836711706595</c:v>
                </c:pt>
              </c:numCache>
            </c:numRef>
          </c:val>
          <c:extLst xmlns:c16r2="http://schemas.microsoft.com/office/drawing/2015/06/chart">
            <c:ext xmlns:c16="http://schemas.microsoft.com/office/drawing/2014/chart" uri="{C3380CC4-5D6E-409C-BE32-E72D297353CC}">
              <c16:uniqueId val="{00000002-561F-4222-8513-8C34E3B286BD}"/>
            </c:ext>
          </c:extLst>
        </c:ser>
        <c:dLbls>
          <c:showLegendKey val="0"/>
          <c:showVal val="0"/>
          <c:showCatName val="0"/>
          <c:showSerName val="0"/>
          <c:showPercent val="0"/>
          <c:showBubbleSize val="0"/>
        </c:dLbls>
        <c:gapWidth val="219"/>
        <c:overlap val="-27"/>
        <c:axId val="477261824"/>
        <c:axId val="474660160"/>
      </c:barChart>
      <c:catAx>
        <c:axId val="47726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crossAx val="474660160"/>
        <c:crosses val="autoZero"/>
        <c:auto val="1"/>
        <c:lblAlgn val="ctr"/>
        <c:lblOffset val="100"/>
        <c:noMultiLvlLbl val="0"/>
      </c:catAx>
      <c:valAx>
        <c:axId val="474660160"/>
        <c:scaling>
          <c:orientation val="minMax"/>
          <c:max val="45"/>
        </c:scaling>
        <c:delete val="1"/>
        <c:axPos val="l"/>
        <c:numFmt formatCode="0.0" sourceLinked="1"/>
        <c:majorTickMark val="none"/>
        <c:minorTickMark val="none"/>
        <c:tickLblPos val="nextTo"/>
        <c:crossAx val="47726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solidFill>
      <a:srgbClr val="FDF1EE"/>
    </a:solidFill>
    <a:ln>
      <a:noFill/>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9333193350831146"/>
          <c:y val="2.777777777777777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8764304088106535E-2"/>
          <c:y val="4.6142201552624378E-2"/>
          <c:w val="0.96247139182378694"/>
          <c:h val="0.5791943453751186"/>
        </c:manualLayout>
      </c:layout>
      <c:barChart>
        <c:barDir val="col"/>
        <c:grouping val="clustered"/>
        <c:varyColors val="0"/>
        <c:ser>
          <c:idx val="0"/>
          <c:order val="0"/>
          <c:tx>
            <c:strRef>
              <c:f>Sheet1!$J$4</c:f>
              <c:strCache>
                <c:ptCount val="1"/>
                <c:pt idx="0">
                  <c:v>%</c:v>
                </c:pt>
              </c:strCache>
            </c:strRef>
          </c:tx>
          <c:spPr>
            <a:solidFill>
              <a:schemeClr val="accent1"/>
            </a:solidFill>
            <a:ln>
              <a:noFill/>
            </a:ln>
            <a:effectLst/>
          </c:spPr>
          <c:invertIfNegative val="0"/>
          <c:dPt>
            <c:idx val="0"/>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1-3556-49D2-B33E-B45C2133E4DA}"/>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3556-49D2-B33E-B45C2133E4DA}"/>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3556-49D2-B33E-B45C2133E4DA}"/>
              </c:ext>
            </c:extLst>
          </c:dPt>
          <c:dPt>
            <c:idx val="3"/>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7-3556-49D2-B33E-B45C2133E4DA}"/>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3556-49D2-B33E-B45C2133E4DA}"/>
              </c:ext>
            </c:extLst>
          </c:dPt>
          <c:dPt>
            <c:idx val="5"/>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B-3556-49D2-B33E-B45C2133E4DA}"/>
              </c:ext>
            </c:extLst>
          </c:dPt>
          <c:dPt>
            <c:idx val="6"/>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D-3556-49D2-B33E-B45C2133E4D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Sheet1!$I$5:$I$11</c:f>
              <c:strCache>
                <c:ptCount val="7"/>
                <c:pt idx="0">
                  <c:v>Chung</c:v>
                </c:pt>
                <c:pt idx="1">
                  <c:v> Thành thị  </c:v>
                </c:pt>
                <c:pt idx="2">
                  <c:v> Nông thôn </c:v>
                </c:pt>
                <c:pt idx="3">
                  <c:v> Nông, lâm nghiệp, thuỷ sản</c:v>
                </c:pt>
                <c:pt idx="4">
                  <c:v> Công nghiệp </c:v>
                </c:pt>
                <c:pt idx="5">
                  <c:v> Xây dựng </c:v>
                </c:pt>
                <c:pt idx="6">
                  <c:v> Dịch vụ </c:v>
                </c:pt>
              </c:strCache>
            </c:strRef>
          </c:cat>
          <c:val>
            <c:numRef>
              <c:f>Sheet1!$J$5:$J$11</c:f>
              <c:numCache>
                <c:formatCode>General</c:formatCode>
                <c:ptCount val="7"/>
                <c:pt idx="0">
                  <c:v>18.600000000000001</c:v>
                </c:pt>
                <c:pt idx="1">
                  <c:v>12.2</c:v>
                </c:pt>
                <c:pt idx="2">
                  <c:v>20.6</c:v>
                </c:pt>
                <c:pt idx="3">
                  <c:v>30.9</c:v>
                </c:pt>
                <c:pt idx="4">
                  <c:v>11.1</c:v>
                </c:pt>
                <c:pt idx="5">
                  <c:v>3.4</c:v>
                </c:pt>
                <c:pt idx="6">
                  <c:v>13.2</c:v>
                </c:pt>
              </c:numCache>
            </c:numRef>
          </c:val>
          <c:extLst xmlns:c16r2="http://schemas.microsoft.com/office/drawing/2015/06/chart">
            <c:ext xmlns:c16="http://schemas.microsoft.com/office/drawing/2014/chart" uri="{C3380CC4-5D6E-409C-BE32-E72D297353CC}">
              <c16:uniqueId val="{0000000E-3556-49D2-B33E-B45C2133E4DA}"/>
            </c:ext>
          </c:extLst>
        </c:ser>
        <c:dLbls>
          <c:showLegendKey val="0"/>
          <c:showVal val="0"/>
          <c:showCatName val="0"/>
          <c:showSerName val="0"/>
          <c:showPercent val="0"/>
          <c:showBubbleSize val="0"/>
        </c:dLbls>
        <c:gapWidth val="219"/>
        <c:overlap val="-27"/>
        <c:axId val="477474304"/>
        <c:axId val="139054464"/>
      </c:barChart>
      <c:catAx>
        <c:axId val="47747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crossAx val="139054464"/>
        <c:crosses val="autoZero"/>
        <c:auto val="1"/>
        <c:lblAlgn val="ctr"/>
        <c:lblOffset val="100"/>
        <c:noMultiLvlLbl val="0"/>
      </c:catAx>
      <c:valAx>
        <c:axId val="139054464"/>
        <c:scaling>
          <c:orientation val="minMax"/>
        </c:scaling>
        <c:delete val="1"/>
        <c:axPos val="l"/>
        <c:numFmt formatCode="General" sourceLinked="1"/>
        <c:majorTickMark val="none"/>
        <c:minorTickMark val="none"/>
        <c:tickLblPos val="nextTo"/>
        <c:crossAx val="477474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74511207030949E-2"/>
          <c:y val="1.3945186632166056E-2"/>
          <c:w val="0.96705097758593805"/>
          <c:h val="0.7090221514348443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1-D83C-4B8B-898E-0F1648DC1802}"/>
              </c:ext>
            </c:extLst>
          </c:dPt>
          <c:dPt>
            <c:idx val="1"/>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3-D83C-4B8B-898E-0F1648DC1802}"/>
              </c:ext>
            </c:extLst>
          </c:dPt>
          <c:dPt>
            <c:idx val="2"/>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5-D83C-4B8B-898E-0F1648DC1802}"/>
              </c:ext>
            </c:extLst>
          </c:dPt>
          <c:dPt>
            <c:idx val="3"/>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7-D83C-4B8B-898E-0F1648DC1802}"/>
              </c:ext>
            </c:extLst>
          </c:dPt>
          <c:dPt>
            <c:idx val="4"/>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9-D83C-4B8B-898E-0F1648DC1802}"/>
              </c:ext>
            </c:extLst>
          </c:dPt>
          <c:dPt>
            <c:idx val="5"/>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B-D83C-4B8B-898E-0F1648DC1802}"/>
              </c:ext>
            </c:extLst>
          </c:dPt>
          <c:dPt>
            <c:idx val="6"/>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D-D83C-4B8B-898E-0F1648DC180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Sheet2!$A$24:$A$30</c:f>
              <c:strCache>
                <c:ptCount val="7"/>
                <c:pt idx="0">
                  <c:v>Toàn quốc </c:v>
                </c:pt>
                <c:pt idx="1">
                  <c:v> Từ 5 đến 11 tuổi </c:v>
                </c:pt>
                <c:pt idx="2">
                  <c:v> Từ 12 đến 14 tuổi </c:v>
                </c:pt>
                <c:pt idx="3">
                  <c:v> Từ 15 đến 17 tuổi </c:v>
                </c:pt>
                <c:pt idx="4">
                  <c:v> Nông, lâm nghiệp, thuỷ sản</c:v>
                </c:pt>
                <c:pt idx="5">
                  <c:v> Công nghiệp và xây dựng</c:v>
                </c:pt>
                <c:pt idx="6">
                  <c:v> Dịch vụ </c:v>
                </c:pt>
              </c:strCache>
            </c:strRef>
          </c:cat>
          <c:val>
            <c:numRef>
              <c:f>Sheet2!$B$24:$B$30</c:f>
              <c:numCache>
                <c:formatCode>General</c:formatCode>
                <c:ptCount val="7"/>
                <c:pt idx="0">
                  <c:v>35</c:v>
                </c:pt>
                <c:pt idx="1">
                  <c:v>7.7</c:v>
                </c:pt>
                <c:pt idx="2">
                  <c:v>12.5</c:v>
                </c:pt>
                <c:pt idx="3">
                  <c:v>47.1</c:v>
                </c:pt>
                <c:pt idx="4">
                  <c:v>3</c:v>
                </c:pt>
                <c:pt idx="5">
                  <c:v>67.3</c:v>
                </c:pt>
                <c:pt idx="6">
                  <c:v>35.1</c:v>
                </c:pt>
              </c:numCache>
            </c:numRef>
          </c:val>
          <c:extLst xmlns:c16r2="http://schemas.microsoft.com/office/drawing/2015/06/chart">
            <c:ext xmlns:c16="http://schemas.microsoft.com/office/drawing/2014/chart" uri="{C3380CC4-5D6E-409C-BE32-E72D297353CC}">
              <c16:uniqueId val="{0000000E-D83C-4B8B-898E-0F1648DC1802}"/>
            </c:ext>
          </c:extLst>
        </c:ser>
        <c:dLbls>
          <c:showLegendKey val="0"/>
          <c:showVal val="0"/>
          <c:showCatName val="0"/>
          <c:showSerName val="0"/>
          <c:showPercent val="0"/>
          <c:showBubbleSize val="0"/>
        </c:dLbls>
        <c:gapWidth val="219"/>
        <c:overlap val="-27"/>
        <c:axId val="477872128"/>
        <c:axId val="139056768"/>
      </c:barChart>
      <c:catAx>
        <c:axId val="47787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39056768"/>
        <c:crosses val="autoZero"/>
        <c:auto val="1"/>
        <c:lblAlgn val="ctr"/>
        <c:lblOffset val="100"/>
        <c:noMultiLvlLbl val="0"/>
      </c:catAx>
      <c:valAx>
        <c:axId val="139056768"/>
        <c:scaling>
          <c:orientation val="minMax"/>
        </c:scaling>
        <c:delete val="1"/>
        <c:axPos val="l"/>
        <c:numFmt formatCode="General" sourceLinked="1"/>
        <c:majorTickMark val="none"/>
        <c:minorTickMark val="none"/>
        <c:tickLblPos val="nextTo"/>
        <c:crossAx val="477872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1-3C67-4B95-A028-B0B0FE76E748}"/>
              </c:ext>
            </c:extLst>
          </c:dPt>
          <c:dPt>
            <c:idx val="1"/>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02-3C67-4B95-A028-B0B0FE76E748}"/>
              </c:ext>
            </c:extLst>
          </c:dPt>
          <c:dPt>
            <c:idx val="2"/>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03-3C67-4B95-A028-B0B0FE76E748}"/>
              </c:ext>
            </c:extLst>
          </c:dPt>
          <c:dPt>
            <c:idx val="3"/>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4-3C67-4B95-A028-B0B0FE76E748}"/>
              </c:ext>
            </c:extLst>
          </c:dPt>
          <c:dPt>
            <c:idx val="4"/>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5-3C67-4B95-A028-B0B0FE76E748}"/>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Sheet1!$A$50:$A$57</c:f>
              <c:strCache>
                <c:ptCount val="8"/>
                <c:pt idx="0">
                  <c:v>Toàn quốc</c:v>
                </c:pt>
                <c:pt idx="1">
                  <c:v>Nam </c:v>
                </c:pt>
                <c:pt idx="2">
                  <c:v>Nữ</c:v>
                </c:pt>
                <c:pt idx="3">
                  <c:v>Thành thị</c:v>
                </c:pt>
                <c:pt idx="4">
                  <c:v>Nông thôn</c:v>
                </c:pt>
                <c:pt idx="5">
                  <c:v>5 đến 11 tuổi</c:v>
                </c:pt>
                <c:pt idx="6">
                  <c:v>12 đến 14 tuổi</c:v>
                </c:pt>
                <c:pt idx="7">
                  <c:v>15 đến 17 tuổi</c:v>
                </c:pt>
              </c:strCache>
            </c:strRef>
          </c:cat>
          <c:val>
            <c:numRef>
              <c:f>Sheet1!$B$50:$B$57</c:f>
              <c:numCache>
                <c:formatCode>General</c:formatCode>
                <c:ptCount val="8"/>
                <c:pt idx="0">
                  <c:v>8.1</c:v>
                </c:pt>
                <c:pt idx="1">
                  <c:v>8.9</c:v>
                </c:pt>
                <c:pt idx="2">
                  <c:v>6.9</c:v>
                </c:pt>
                <c:pt idx="3">
                  <c:v>10.199999999999999</c:v>
                </c:pt>
                <c:pt idx="4">
                  <c:v>7.4</c:v>
                </c:pt>
                <c:pt idx="5">
                  <c:v>8.6999999999999993</c:v>
                </c:pt>
                <c:pt idx="6">
                  <c:v>5.7</c:v>
                </c:pt>
                <c:pt idx="7">
                  <c:v>9.1</c:v>
                </c:pt>
              </c:numCache>
            </c:numRef>
          </c:val>
          <c:extLst xmlns:c16r2="http://schemas.microsoft.com/office/drawing/2015/06/chart">
            <c:ext xmlns:c16="http://schemas.microsoft.com/office/drawing/2014/chart" uri="{C3380CC4-5D6E-409C-BE32-E72D297353CC}">
              <c16:uniqueId val="{00000000-3C67-4B95-A028-B0B0FE76E748}"/>
            </c:ext>
          </c:extLst>
        </c:ser>
        <c:dLbls>
          <c:showLegendKey val="0"/>
          <c:showVal val="0"/>
          <c:showCatName val="0"/>
          <c:showSerName val="0"/>
          <c:showPercent val="0"/>
          <c:showBubbleSize val="0"/>
        </c:dLbls>
        <c:gapWidth val="219"/>
        <c:overlap val="-27"/>
        <c:axId val="475363840"/>
        <c:axId val="477528064"/>
      </c:barChart>
      <c:catAx>
        <c:axId val="47536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crossAx val="477528064"/>
        <c:crosses val="autoZero"/>
        <c:auto val="1"/>
        <c:lblAlgn val="ctr"/>
        <c:lblOffset val="100"/>
        <c:noMultiLvlLbl val="0"/>
      </c:catAx>
      <c:valAx>
        <c:axId val="477528064"/>
        <c:scaling>
          <c:orientation val="minMax"/>
        </c:scaling>
        <c:delete val="1"/>
        <c:axPos val="l"/>
        <c:numFmt formatCode="General" sourceLinked="1"/>
        <c:majorTickMark val="none"/>
        <c:minorTickMark val="none"/>
        <c:tickLblPos val="nextTo"/>
        <c:crossAx val="475363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05842421924275E-2"/>
          <c:y val="3.7324680081386903E-2"/>
          <c:w val="0.97652262222647213"/>
          <c:h val="0.78602818931768392"/>
        </c:manualLayout>
      </c:layout>
      <c:barChart>
        <c:barDir val="col"/>
        <c:grouping val="clustered"/>
        <c:varyColors val="0"/>
        <c:ser>
          <c:idx val="0"/>
          <c:order val="0"/>
          <c:tx>
            <c:strRef>
              <c:f>'Hinh 3.7'!$C$1</c:f>
              <c:strCache>
                <c:ptCount val="1"/>
                <c:pt idx="0">
                  <c:v>Nghìn đồng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'Hinh 3.7'!$A$2:$B$6</c:f>
              <c:multiLvlStrCache>
                <c:ptCount val="5"/>
                <c:lvl>
                  <c:pt idx="0">
                    <c:v>Chung</c:v>
                  </c:pt>
                  <c:pt idx="1">
                    <c:v>Thành thị</c:v>
                  </c:pt>
                  <c:pt idx="2">
                    <c:v>Nông thôn</c:v>
                  </c:pt>
                  <c:pt idx="3">
                    <c:v>Nam</c:v>
                  </c:pt>
                  <c:pt idx="4">
                    <c:v>Nữ</c:v>
                  </c:pt>
                </c:lvl>
                <c:lvl>
                  <c:pt idx="1">
                    <c:v>Thành thị/nông thôn</c:v>
                  </c:pt>
                  <c:pt idx="3">
                    <c:v>Giới tính</c:v>
                  </c:pt>
                </c:lvl>
              </c:multiLvlStrCache>
            </c:multiLvlStrRef>
          </c:cat>
          <c:val>
            <c:numRef>
              <c:f>'Hinh 3.7'!$C$2:$C$6</c:f>
              <c:numCache>
                <c:formatCode>_(* #,##0_);_(* \(#,##0\);_(* "-"??_);_(@_)</c:formatCode>
                <c:ptCount val="5"/>
                <c:pt idx="0">
                  <c:v>3031.9927826660341</c:v>
                </c:pt>
                <c:pt idx="1">
                  <c:v>4034.9432068829078</c:v>
                </c:pt>
                <c:pt idx="2">
                  <c:v>2722.2282232495249</c:v>
                </c:pt>
                <c:pt idx="3">
                  <c:v>3245.555674471696</c:v>
                </c:pt>
                <c:pt idx="4">
                  <c:v>2691.6636231208545</c:v>
                </c:pt>
              </c:numCache>
            </c:numRef>
          </c:val>
          <c:extLst xmlns:c16r2="http://schemas.microsoft.com/office/drawing/2015/06/chart">
            <c:ext xmlns:c16="http://schemas.microsoft.com/office/drawing/2014/chart" uri="{C3380CC4-5D6E-409C-BE32-E72D297353CC}">
              <c16:uniqueId val="{00000000-F340-4987-A940-FF2F734BFCA2}"/>
            </c:ext>
          </c:extLst>
        </c:ser>
        <c:dLbls>
          <c:showLegendKey val="0"/>
          <c:showVal val="0"/>
          <c:showCatName val="0"/>
          <c:showSerName val="0"/>
          <c:showPercent val="0"/>
          <c:showBubbleSize val="0"/>
        </c:dLbls>
        <c:gapWidth val="219"/>
        <c:overlap val="-27"/>
        <c:axId val="475476480"/>
        <c:axId val="477530944"/>
      </c:barChart>
      <c:catAx>
        <c:axId val="47547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en-US"/>
          </a:p>
        </c:txPr>
        <c:crossAx val="477530944"/>
        <c:crosses val="autoZero"/>
        <c:auto val="1"/>
        <c:lblAlgn val="ctr"/>
        <c:lblOffset val="100"/>
        <c:noMultiLvlLbl val="0"/>
      </c:catAx>
      <c:valAx>
        <c:axId val="477530944"/>
        <c:scaling>
          <c:orientation val="minMax"/>
        </c:scaling>
        <c:delete val="1"/>
        <c:axPos val="l"/>
        <c:numFmt formatCode="_(* #,##0_);_(* \(#,##0\);_(* &quot;-&quot;??_);_(@_)" sourceLinked="1"/>
        <c:majorTickMark val="none"/>
        <c:minorTickMark val="none"/>
        <c:tickLblPos val="nextTo"/>
        <c:crossAx val="475476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1009732406796"/>
          <c:y val="7.5950860161631051E-2"/>
          <c:w val="0.45501139010298819"/>
          <c:h val="0.91036942705080803"/>
        </c:manualLayout>
      </c:layout>
      <c:pieChart>
        <c:varyColors val="1"/>
        <c:ser>
          <c:idx val="0"/>
          <c:order val="0"/>
          <c:tx>
            <c:strRef>
              <c:f>Sheet1!$B$1</c:f>
              <c:strCache>
                <c:ptCount val="1"/>
                <c:pt idx="0">
                  <c:v>Sales</c:v>
                </c:pt>
              </c:strCache>
            </c:strRef>
          </c:tx>
          <c:spPr>
            <a:ln>
              <a:solidFill>
                <a:schemeClr val="tx1">
                  <a:lumMod val="15000"/>
                  <a:lumOff val="85000"/>
                </a:schemeClr>
              </a:solidFill>
            </a:ln>
          </c:spPr>
          <c:dPt>
            <c:idx val="0"/>
            <c:bubble3D val="0"/>
            <c:spPr>
              <a:solidFill>
                <a:schemeClr val="bg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CB35-4CCC-AA67-B863FADCF70F}"/>
              </c:ext>
            </c:extLst>
          </c:dPt>
          <c:dPt>
            <c:idx val="1"/>
            <c:bubble3D val="0"/>
            <c:spPr>
              <a:solidFill>
                <a:schemeClr val="tx2"/>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CB35-4CCC-AA67-B863FADCF70F}"/>
              </c:ext>
            </c:extLst>
          </c:dPt>
          <c:dPt>
            <c:idx val="2"/>
            <c:bubble3D val="0"/>
            <c:spPr>
              <a:solidFill>
                <a:schemeClr val="accent4"/>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CB35-4CCC-AA67-B863FADCF70F}"/>
              </c:ext>
            </c:extLst>
          </c:dPt>
          <c:dPt>
            <c:idx val="3"/>
            <c:bubble3D val="0"/>
            <c:spPr>
              <a:solidFill>
                <a:schemeClr val="accent2"/>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CB35-4CCC-AA67-B863FADCF70F}"/>
              </c:ext>
            </c:extLst>
          </c:dPt>
          <c:dPt>
            <c:idx val="4"/>
            <c:bubble3D val="0"/>
            <c:spPr>
              <a:solidFill>
                <a:schemeClr val="bg1"/>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CB35-4CCC-AA67-B863FADCF70F}"/>
              </c:ext>
            </c:extLst>
          </c:dPt>
          <c:dLbls>
            <c:dLbl>
              <c:idx val="0"/>
              <c:layout>
                <c:manualLayout>
                  <c:x val="-8.4293202669894998E-2"/>
                  <c:y val="0.11267747123378906"/>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B35-4CCC-AA67-B863FADCF70F}"/>
                </c:ext>
              </c:extLst>
            </c:dLbl>
            <c:dLbl>
              <c:idx val="2"/>
              <c:layout>
                <c:manualLayout>
                  <c:x val="5.1168471594416502E-2"/>
                  <c:y val="-0.139331449277554"/>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B35-4CCC-AA67-B863FADCF70F}"/>
                </c:ext>
              </c:extLst>
            </c:dLbl>
            <c:dLbl>
              <c:idx val="3"/>
              <c:layout>
                <c:manualLayout>
                  <c:x val="0.12279516138829098"/>
                  <c:y val="0.15542345299326846"/>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B35-4CCC-AA67-B863FADCF70F}"/>
                </c:ext>
              </c:extLst>
            </c:dLbl>
            <c:dLbl>
              <c:idx val="4"/>
              <c:layout>
                <c:manualLayout>
                  <c:x val="-8.3181745890353858E-3"/>
                  <c:y val="3.0486450494814359E-3"/>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B35-4CCC-AA67-B863FADCF70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Làm việc tạo thu nhập</c:v>
                </c:pt>
                <c:pt idx="1">
                  <c:v>Tìm kiếm việc làm</c:v>
                </c:pt>
                <c:pt idx="2">
                  <c:v>Làm công việc nhà /phụ giúp gia đình</c:v>
                </c:pt>
                <c:pt idx="3">
                  <c:v>Không làm gì/ vui chơi</c:v>
                </c:pt>
                <c:pt idx="4">
                  <c:v>Khác</c:v>
                </c:pt>
              </c:strCache>
            </c:strRef>
          </c:cat>
          <c:val>
            <c:numRef>
              <c:f>Sheet1!$B$2:$B$6</c:f>
              <c:numCache>
                <c:formatCode>General</c:formatCode>
                <c:ptCount val="5"/>
                <c:pt idx="0">
                  <c:v>31.9</c:v>
                </c:pt>
                <c:pt idx="1">
                  <c:v>4.0999999999999996</c:v>
                </c:pt>
                <c:pt idx="2">
                  <c:v>40.299999999999997</c:v>
                </c:pt>
                <c:pt idx="3">
                  <c:v>19.899999999999999</c:v>
                </c:pt>
                <c:pt idx="4">
                  <c:v>3.7</c:v>
                </c:pt>
              </c:numCache>
            </c:numRef>
          </c:val>
          <c:extLst xmlns:c16r2="http://schemas.microsoft.com/office/drawing/2015/06/chart">
            <c:ext xmlns:c16="http://schemas.microsoft.com/office/drawing/2014/chart" uri="{C3380CC4-5D6E-409C-BE32-E72D297353CC}">
              <c16:uniqueId val="{0000000A-CB35-4CCC-AA67-B863FADCF70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1.3929970900749662E-2"/>
          <c:y val="6.4105798016861615E-2"/>
          <c:w val="0.44051625418463436"/>
          <c:h val="0.8791676006721777"/>
        </c:manualLayout>
      </c:layout>
      <c:overlay val="0"/>
      <c:spPr>
        <a:noFill/>
        <a:ln>
          <a:noFill/>
        </a:ln>
        <a:effectLst/>
      </c:spPr>
      <c:txPr>
        <a:bodyPr rot="0" spcFirstLastPara="1" vertOverflow="ellipsis" vert="horz" wrap="square" anchor="ctr" anchorCtr="1"/>
        <a:lstStyle/>
        <a:p>
          <a:pPr>
            <a:spcBef>
              <a:spcPts val="600"/>
            </a:spcBef>
            <a:defRPr sz="24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55265748031497"/>
          <c:y val="8.2046683259539552E-2"/>
          <c:w val="0.56731151574803163"/>
          <c:h val="0.80974101538079712"/>
        </c:manualLayout>
      </c:layout>
      <c:pieChart>
        <c:varyColors val="1"/>
        <c:ser>
          <c:idx val="0"/>
          <c:order val="0"/>
          <c:tx>
            <c:strRef>
              <c:f>Sheet1!$B$1</c:f>
              <c:strCache>
                <c:ptCount val="1"/>
                <c:pt idx="0">
                  <c:v>Cơ cấu tuổi của trẻ em tham gia lao động</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4128-4E02-848D-626C1A3A5E09}"/>
              </c:ext>
            </c:extLst>
          </c:dPt>
          <c:dPt>
            <c:idx val="1"/>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3-18C8-4144-B6A7-3E52676F4237}"/>
              </c:ext>
            </c:extLst>
          </c:dPt>
          <c:dPt>
            <c:idx val="2"/>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5-18C8-4144-B6A7-3E52676F4237}"/>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mn-lt"/>
                      <a:ea typeface="+mn-ea"/>
                      <a:cs typeface="+mn-cs"/>
                    </a:defRPr>
                  </a:pPr>
                  <a:endParaRPr lang="en-US"/>
                </a:p>
              </c:txPr>
              <c:dLblPos val="bestFit"/>
              <c:showLegendKey val="0"/>
              <c:showVal val="0"/>
              <c:showCatName val="0"/>
              <c:showSerName val="0"/>
              <c:showPercent val="1"/>
              <c:showBubbleSize val="0"/>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5-11 tuổi</c:v>
                </c:pt>
                <c:pt idx="1">
                  <c:v>12-14 tuổi</c:v>
                </c:pt>
                <c:pt idx="2">
                  <c:v>15-17 tuổi</c:v>
                </c:pt>
              </c:strCache>
            </c:strRef>
          </c:cat>
          <c:val>
            <c:numRef>
              <c:f>Sheet1!$B$2:$B$4</c:f>
              <c:numCache>
                <c:formatCode>General</c:formatCode>
                <c:ptCount val="3"/>
                <c:pt idx="0">
                  <c:v>5.6000000000000001E-2</c:v>
                </c:pt>
                <c:pt idx="1">
                  <c:v>0.23799999999999999</c:v>
                </c:pt>
                <c:pt idx="2">
                  <c:v>0.70599999999999996</c:v>
                </c:pt>
              </c:numCache>
            </c:numRef>
          </c:val>
          <c:extLst xmlns:c16r2="http://schemas.microsoft.com/office/drawing/2015/06/chart">
            <c:ext xmlns:c16="http://schemas.microsoft.com/office/drawing/2014/chart" uri="{C3380CC4-5D6E-409C-BE32-E72D297353CC}">
              <c16:uniqueId val="{00000000-4128-4E02-848D-626C1A3A5E0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9.0684219160104981E-2"/>
          <c:y val="0.93363639130770726"/>
          <c:w val="0.78654133858267716"/>
          <c:h val="6.6363608692292742E-2"/>
        </c:manualLayout>
      </c:layout>
      <c:overlay val="0"/>
      <c:spPr>
        <a:noFill/>
        <a:ln>
          <a:solidFill>
            <a:schemeClr val="tx1">
              <a:lumMod val="15000"/>
              <a:lumOff val="85000"/>
            </a:schemeClr>
          </a:solidFill>
        </a:ln>
        <a:effectLst/>
      </c:spPr>
      <c:txPr>
        <a:bodyPr rot="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00206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Tỷ trọng đang đi học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Trẻ em tham gia lao động</c:v>
                </c:pt>
                <c:pt idx="1">
                  <c:v>Trẻ em không tham gia lao động</c:v>
                </c:pt>
              </c:strCache>
            </c:strRef>
          </c:cat>
          <c:val>
            <c:numRef>
              <c:f>Sheet1!$C$2:$D$2</c:f>
              <c:numCache>
                <c:formatCode>0.0%</c:formatCode>
                <c:ptCount val="2"/>
                <c:pt idx="0">
                  <c:v>0.44900000000000001</c:v>
                </c:pt>
                <c:pt idx="1">
                  <c:v>0.98299999999999998</c:v>
                </c:pt>
              </c:numCache>
            </c:numRef>
          </c:val>
          <c:extLst xmlns:c16r2="http://schemas.microsoft.com/office/drawing/2015/06/chart">
            <c:ext xmlns:c16="http://schemas.microsoft.com/office/drawing/2014/chart" uri="{C3380CC4-5D6E-409C-BE32-E72D297353CC}">
              <c16:uniqueId val="{00000000-F538-47A4-B6C2-61DA5C5AE276}"/>
            </c:ext>
          </c:extLst>
        </c:ser>
        <c:ser>
          <c:idx val="1"/>
          <c:order val="1"/>
          <c:tx>
            <c:strRef>
              <c:f>Sheet1!$A$3</c:f>
              <c:strCache>
                <c:ptCount val="1"/>
                <c:pt idx="0">
                  <c:v>Tỷ trọng không đi học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Trẻ em tham gia lao động</c:v>
                </c:pt>
                <c:pt idx="1">
                  <c:v>Trẻ em không tham gia lao động</c:v>
                </c:pt>
              </c:strCache>
            </c:strRef>
          </c:cat>
          <c:val>
            <c:numRef>
              <c:f>Sheet1!$C$3:$D$3</c:f>
              <c:numCache>
                <c:formatCode>0.0%</c:formatCode>
                <c:ptCount val="2"/>
                <c:pt idx="0">
                  <c:v>0.55899999999999994</c:v>
                </c:pt>
                <c:pt idx="1">
                  <c:v>1.7000000000000001E-2</c:v>
                </c:pt>
              </c:numCache>
            </c:numRef>
          </c:val>
          <c:extLst xmlns:c16r2="http://schemas.microsoft.com/office/drawing/2015/06/chart">
            <c:ext xmlns:c16="http://schemas.microsoft.com/office/drawing/2014/chart" uri="{C3380CC4-5D6E-409C-BE32-E72D297353CC}">
              <c16:uniqueId val="{00000001-F538-47A4-B6C2-61DA5C5AE276}"/>
            </c:ext>
          </c:extLst>
        </c:ser>
        <c:dLbls>
          <c:showLegendKey val="0"/>
          <c:showVal val="0"/>
          <c:showCatName val="0"/>
          <c:showSerName val="0"/>
          <c:showPercent val="0"/>
          <c:showBubbleSize val="0"/>
        </c:dLbls>
        <c:gapWidth val="150"/>
        <c:overlap val="100"/>
        <c:axId val="482507776"/>
        <c:axId val="475792512"/>
      </c:barChart>
      <c:catAx>
        <c:axId val="48250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792512"/>
        <c:crosses val="autoZero"/>
        <c:auto val="1"/>
        <c:lblAlgn val="ctr"/>
        <c:lblOffset val="100"/>
        <c:noMultiLvlLbl val="0"/>
      </c:catAx>
      <c:valAx>
        <c:axId val="475792512"/>
        <c:scaling>
          <c:orientation val="minMax"/>
        </c:scaling>
        <c:delete val="1"/>
        <c:axPos val="l"/>
        <c:numFmt formatCode="0%" sourceLinked="1"/>
        <c:majorTickMark val="none"/>
        <c:minorTickMark val="none"/>
        <c:tickLblPos val="nextTo"/>
        <c:crossAx val="48250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91875464724747"/>
          <c:y val="4.7808505550155478E-2"/>
          <c:w val="0.52669850795886608"/>
          <c:h val="0.91689961599122882"/>
        </c:manualLayout>
      </c:layout>
      <c:barChart>
        <c:barDir val="bar"/>
        <c:grouping val="clustered"/>
        <c:varyColors val="0"/>
        <c:ser>
          <c:idx val="0"/>
          <c:order val="0"/>
          <c:tx>
            <c:strRef>
              <c:f>Sheet1!$B$1</c:f>
              <c:strCache>
                <c:ptCount val="1"/>
                <c:pt idx="0">
                  <c:v>Trẻ em 5-17 tuổi tham gia lao động</c:v>
                </c:pt>
              </c:strCache>
            </c:strRef>
          </c:tx>
          <c:spPr>
            <a:solidFill>
              <a:schemeClr val="accent1"/>
            </a:solidFill>
            <a:ln>
              <a:noFill/>
            </a:ln>
            <a:effectLst/>
          </c:spPr>
          <c:invertIfNegative val="0"/>
          <c:dPt>
            <c:idx val="0"/>
            <c:invertIfNegative val="0"/>
            <c:bubble3D val="0"/>
            <c:spPr>
              <a:solidFill>
                <a:schemeClr val="bg1"/>
              </a:solidFill>
              <a:ln>
                <a:noFill/>
              </a:ln>
              <a:effectLst/>
            </c:spPr>
            <c:extLst xmlns:c16r2="http://schemas.microsoft.com/office/drawing/2015/06/chart">
              <c:ext xmlns:c16="http://schemas.microsoft.com/office/drawing/2014/chart" uri="{C3380CC4-5D6E-409C-BE32-E72D297353CC}">
                <c16:uniqueId val="{00000001-4D98-40FC-9F3A-83B4E10290D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Không thích đi học/học kém</c:v>
                </c:pt>
                <c:pt idx="1">
                  <c:v>Khuyết tật/ốm đau/không có khả năng học</c:v>
                </c:pt>
                <c:pt idx="2">
                  <c:v>Không có tiền đi học</c:v>
                </c:pt>
                <c:pt idx="3">
                  <c:v>Gia đình không cho đi học</c:v>
                </c:pt>
                <c:pt idx="4">
                  <c:v>Làm việc tạo thu nhập</c:v>
                </c:pt>
                <c:pt idx="5">
                  <c:v>Giúp gia đình sản xuất kinh doanh</c:v>
                </c:pt>
                <c:pt idx="6">
                  <c:v>Giúp gia đình làm việc nhà</c:v>
                </c:pt>
              </c:strCache>
            </c:strRef>
          </c:cat>
          <c:val>
            <c:numRef>
              <c:f>Sheet1!$B$2:$B$8</c:f>
              <c:numCache>
                <c:formatCode>General</c:formatCode>
                <c:ptCount val="7"/>
                <c:pt idx="0">
                  <c:v>0.59899999999999998</c:v>
                </c:pt>
                <c:pt idx="1">
                  <c:v>1.1000000000000001E-2</c:v>
                </c:pt>
                <c:pt idx="2">
                  <c:v>0.105</c:v>
                </c:pt>
                <c:pt idx="3">
                  <c:v>1.3000000000000001E-2</c:v>
                </c:pt>
                <c:pt idx="4">
                  <c:v>0.16500000000000001</c:v>
                </c:pt>
                <c:pt idx="5">
                  <c:v>0.04</c:v>
                </c:pt>
                <c:pt idx="6">
                  <c:v>4.9000000000000002E-2</c:v>
                </c:pt>
              </c:numCache>
            </c:numRef>
          </c:val>
          <c:extLst xmlns:c16r2="http://schemas.microsoft.com/office/drawing/2015/06/chart">
            <c:ext xmlns:c16="http://schemas.microsoft.com/office/drawing/2014/chart" uri="{C3380CC4-5D6E-409C-BE32-E72D297353CC}">
              <c16:uniqueId val="{00000000-ADB7-4A1C-876C-23A4FBB3FC96}"/>
            </c:ext>
          </c:extLst>
        </c:ser>
        <c:dLbls>
          <c:showLegendKey val="0"/>
          <c:showVal val="0"/>
          <c:showCatName val="0"/>
          <c:showSerName val="0"/>
          <c:showPercent val="0"/>
          <c:showBubbleSize val="0"/>
        </c:dLbls>
        <c:gapWidth val="70"/>
        <c:axId val="475938304"/>
        <c:axId val="475794816"/>
      </c:barChart>
      <c:catAx>
        <c:axId val="475938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002060"/>
                </a:solidFill>
                <a:latin typeface="+mn-lt"/>
                <a:ea typeface="+mn-ea"/>
                <a:cs typeface="+mn-cs"/>
              </a:defRPr>
            </a:pPr>
            <a:endParaRPr lang="en-US"/>
          </a:p>
        </c:txPr>
        <c:crossAx val="475794816"/>
        <c:crosses val="autoZero"/>
        <c:auto val="1"/>
        <c:lblAlgn val="ctr"/>
        <c:lblOffset val="100"/>
        <c:noMultiLvlLbl val="0"/>
      </c:catAx>
      <c:valAx>
        <c:axId val="475794816"/>
        <c:scaling>
          <c:orientation val="minMax"/>
        </c:scaling>
        <c:delete val="1"/>
        <c:axPos val="b"/>
        <c:numFmt formatCode="General" sourceLinked="1"/>
        <c:majorTickMark val="none"/>
        <c:minorTickMark val="none"/>
        <c:tickLblPos val="nextTo"/>
        <c:crossAx val="475938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rgbClr val="0070C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Sheet1!$I$15:$I$19</c:f>
              <c:strCache>
                <c:ptCount val="5"/>
                <c:pt idx="0">
                  <c:v>Nam</c:v>
                </c:pt>
                <c:pt idx="1">
                  <c:v>Nữ</c:v>
                </c:pt>
                <c:pt idx="2">
                  <c:v>5-11 tuổi</c:v>
                </c:pt>
                <c:pt idx="3">
                  <c:v>12-14 tuổi</c:v>
                </c:pt>
                <c:pt idx="4">
                  <c:v>15-17 tuổi</c:v>
                </c:pt>
              </c:strCache>
            </c:strRef>
          </c:cat>
          <c:val>
            <c:numRef>
              <c:f>Sheet1!$J$15:$J$19</c:f>
              <c:numCache>
                <c:formatCode>General</c:formatCode>
                <c:ptCount val="5"/>
                <c:pt idx="0">
                  <c:v>1.53</c:v>
                </c:pt>
                <c:pt idx="1">
                  <c:v>1.06</c:v>
                </c:pt>
                <c:pt idx="2">
                  <c:v>0.13</c:v>
                </c:pt>
                <c:pt idx="3">
                  <c:v>1.63</c:v>
                </c:pt>
                <c:pt idx="4">
                  <c:v>4.32</c:v>
                </c:pt>
              </c:numCache>
            </c:numRef>
          </c:val>
          <c:extLst xmlns:c16r2="http://schemas.microsoft.com/office/drawing/2015/06/chart">
            <c:ext xmlns:c16="http://schemas.microsoft.com/office/drawing/2014/chart" uri="{C3380CC4-5D6E-409C-BE32-E72D297353CC}">
              <c16:uniqueId val="{00000000-E73A-4C00-BE1C-EEB67B67D20A}"/>
            </c:ext>
          </c:extLst>
        </c:ser>
        <c:dLbls>
          <c:showLegendKey val="0"/>
          <c:showVal val="0"/>
          <c:showCatName val="0"/>
          <c:showSerName val="0"/>
          <c:showPercent val="0"/>
          <c:showBubbleSize val="0"/>
        </c:dLbls>
        <c:gapWidth val="219"/>
        <c:overlap val="-27"/>
        <c:axId val="476362240"/>
        <c:axId val="474653248"/>
      </c:barChart>
      <c:catAx>
        <c:axId val="47636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rgbClr val="0070C0"/>
                </a:solidFill>
                <a:latin typeface="Arial" panose="020B0604020202020204" pitchFamily="34" charset="0"/>
                <a:ea typeface="+mn-ea"/>
                <a:cs typeface="+mn-cs"/>
              </a:defRPr>
            </a:pPr>
            <a:endParaRPr lang="en-US"/>
          </a:p>
        </c:txPr>
        <c:crossAx val="474653248"/>
        <c:crosses val="autoZero"/>
        <c:auto val="1"/>
        <c:lblAlgn val="ctr"/>
        <c:lblOffset val="100"/>
        <c:noMultiLvlLbl val="0"/>
      </c:catAx>
      <c:valAx>
        <c:axId val="474653248"/>
        <c:scaling>
          <c:orientation val="minMax"/>
        </c:scaling>
        <c:delete val="1"/>
        <c:axPos val="l"/>
        <c:numFmt formatCode="General" sourceLinked="1"/>
        <c:majorTickMark val="none"/>
        <c:minorTickMark val="none"/>
        <c:tickLblPos val="nextTo"/>
        <c:crossAx val="4763622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rgbClr val="00B0F0"/>
                </a:solidFill>
                <a:latin typeface="+mn-lt"/>
                <a:ea typeface="+mn-ea"/>
                <a:cs typeface="+mn-cs"/>
              </a:defRPr>
            </a:pPr>
            <a:r>
              <a:rPr lang="en-GB" sz="2200" dirty="0">
                <a:solidFill>
                  <a:srgbClr val="00B0F0"/>
                </a:solidFill>
              </a:rPr>
              <a:t>Distribution</a:t>
            </a:r>
            <a:r>
              <a:rPr lang="en-GB" sz="2200" baseline="0" dirty="0">
                <a:solidFill>
                  <a:srgbClr val="00B0F0"/>
                </a:solidFill>
              </a:rPr>
              <a:t> of </a:t>
            </a:r>
            <a:r>
              <a:rPr lang="en-GB" sz="2200" dirty="0">
                <a:solidFill>
                  <a:srgbClr val="00B0F0"/>
                </a:solidFill>
              </a:rPr>
              <a:t>children according to school attendance status</a:t>
            </a:r>
            <a:endParaRPr lang="en-US" sz="2200" dirty="0">
              <a:solidFill>
                <a:srgbClr val="00B0F0"/>
              </a:solidFill>
            </a:endParaRPr>
          </a:p>
        </c:rich>
      </c:tx>
      <c:layout>
        <c:manualLayout>
          <c:xMode val="edge"/>
          <c:yMode val="edge"/>
          <c:x val="0.28153925322486573"/>
          <c:y val="0"/>
        </c:manualLayout>
      </c:layout>
      <c:overlay val="0"/>
      <c:spPr>
        <a:noFill/>
        <a:ln>
          <a:noFill/>
        </a:ln>
        <a:effectLst/>
      </c:spPr>
    </c:title>
    <c:autoTitleDeleted val="0"/>
    <c:plotArea>
      <c:layout/>
      <c:barChart>
        <c:barDir val="col"/>
        <c:grouping val="percentStacked"/>
        <c:varyColors val="0"/>
        <c:ser>
          <c:idx val="0"/>
          <c:order val="0"/>
          <c:tx>
            <c:strRef>
              <c:f>Sheet1!$A$2</c:f>
              <c:strCache>
                <c:ptCount val="1"/>
                <c:pt idx="0">
                  <c:v>Tỷ trọng đang đi học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Lao động trẻ em</c:v>
                </c:pt>
                <c:pt idx="1">
                  <c:v>Trẻ em tham gia lao động</c:v>
                </c:pt>
                <c:pt idx="2">
                  <c:v>Trẻ em không tham gia lao động</c:v>
                </c:pt>
              </c:strCache>
            </c:strRef>
          </c:cat>
          <c:val>
            <c:numRef>
              <c:f>Sheet1!$B$2:$D$2</c:f>
              <c:numCache>
                <c:formatCode>0.0%</c:formatCode>
                <c:ptCount val="3"/>
                <c:pt idx="0">
                  <c:v>0.22</c:v>
                </c:pt>
                <c:pt idx="1">
                  <c:v>0.44900000000000001</c:v>
                </c:pt>
                <c:pt idx="2">
                  <c:v>0.98299999999999998</c:v>
                </c:pt>
              </c:numCache>
            </c:numRef>
          </c:val>
          <c:extLst xmlns:c16r2="http://schemas.microsoft.com/office/drawing/2015/06/chart">
            <c:ext xmlns:c16="http://schemas.microsoft.com/office/drawing/2014/chart" uri="{C3380CC4-5D6E-409C-BE32-E72D297353CC}">
              <c16:uniqueId val="{00000000-3556-42E0-8A6D-B5586805659A}"/>
            </c:ext>
          </c:extLst>
        </c:ser>
        <c:ser>
          <c:idx val="1"/>
          <c:order val="1"/>
          <c:tx>
            <c:strRef>
              <c:f>Sheet1!$A$3</c:f>
              <c:strCache>
                <c:ptCount val="1"/>
                <c:pt idx="0">
                  <c:v>Tỷ trọng không đi học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Lao động trẻ em</c:v>
                </c:pt>
                <c:pt idx="1">
                  <c:v>Trẻ em tham gia lao động</c:v>
                </c:pt>
                <c:pt idx="2">
                  <c:v>Trẻ em không tham gia lao động</c:v>
                </c:pt>
              </c:strCache>
            </c:strRef>
          </c:cat>
          <c:val>
            <c:numRef>
              <c:f>Sheet1!$B$3:$D$3</c:f>
              <c:numCache>
                <c:formatCode>0.0%</c:formatCode>
                <c:ptCount val="3"/>
                <c:pt idx="0">
                  <c:v>0.78</c:v>
                </c:pt>
                <c:pt idx="1">
                  <c:v>0.55899999999999994</c:v>
                </c:pt>
                <c:pt idx="2">
                  <c:v>1.7000000000000001E-2</c:v>
                </c:pt>
              </c:numCache>
            </c:numRef>
          </c:val>
          <c:extLst xmlns:c16r2="http://schemas.microsoft.com/office/drawing/2015/06/chart">
            <c:ext xmlns:c16="http://schemas.microsoft.com/office/drawing/2014/chart" uri="{C3380CC4-5D6E-409C-BE32-E72D297353CC}">
              <c16:uniqueId val="{00000001-3556-42E0-8A6D-B5586805659A}"/>
            </c:ext>
          </c:extLst>
        </c:ser>
        <c:dLbls>
          <c:showLegendKey val="0"/>
          <c:showVal val="0"/>
          <c:showCatName val="0"/>
          <c:showSerName val="0"/>
          <c:showPercent val="0"/>
          <c:showBubbleSize val="0"/>
        </c:dLbls>
        <c:gapWidth val="150"/>
        <c:overlap val="100"/>
        <c:axId val="476773376"/>
        <c:axId val="474655552"/>
      </c:barChart>
      <c:catAx>
        <c:axId val="4767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US"/>
          </a:p>
        </c:txPr>
        <c:crossAx val="474655552"/>
        <c:crosses val="autoZero"/>
        <c:auto val="1"/>
        <c:lblAlgn val="ctr"/>
        <c:lblOffset val="100"/>
        <c:noMultiLvlLbl val="0"/>
      </c:catAx>
      <c:valAx>
        <c:axId val="4746555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7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rgbClr val="0070C0"/>
                </a:solidFill>
                <a:latin typeface="+mn-lt"/>
                <a:ea typeface="+mn-ea"/>
                <a:cs typeface="+mn-cs"/>
              </a:defRPr>
            </a:pPr>
            <a:r>
              <a:rPr lang="en-GB" dirty="0"/>
              <a:t>Children in child labour by economic sector</a:t>
            </a:r>
            <a:endParaRPr lang="vi-VN" dirty="0"/>
          </a:p>
        </c:rich>
      </c:tx>
      <c:overlay val="0"/>
      <c:spPr>
        <a:noFill/>
        <a:ln>
          <a:noFill/>
        </a:ln>
        <a:effectLst/>
      </c:spPr>
    </c:title>
    <c:autoTitleDeleted val="0"/>
    <c:plotArea>
      <c:layout>
        <c:manualLayout>
          <c:layoutTarget val="inner"/>
          <c:xMode val="edge"/>
          <c:yMode val="edge"/>
          <c:x val="0.12486612889414259"/>
          <c:y val="0.18257779612493399"/>
          <c:w val="0.33147151578709094"/>
          <c:h val="0.81425647350551278"/>
        </c:manualLayout>
      </c:layout>
      <c:pieChart>
        <c:varyColors val="1"/>
        <c:ser>
          <c:idx val="0"/>
          <c:order val="0"/>
          <c:tx>
            <c:strRef>
              <c:f>Sheet1!$B$25</c:f>
              <c:strCache>
                <c:ptCount val="1"/>
                <c:pt idx="0">
                  <c:v>Cơ cấu lao động trẻ em theo khu vực kinh tế</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D3CE-40B5-9733-7DD58018F11E}"/>
              </c:ext>
            </c:extLst>
          </c:dPt>
          <c:dPt>
            <c:idx val="1"/>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3-D3CE-40B5-9733-7DD58018F11E}"/>
              </c:ext>
            </c:extLst>
          </c:dPt>
          <c:dPt>
            <c:idx val="2"/>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5-D3CE-40B5-9733-7DD58018F11E}"/>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Sheet1!$A$26:$A$28</c:f>
              <c:strCache>
                <c:ptCount val="3"/>
                <c:pt idx="0">
                  <c:v>Nông nghiệp, lâm nghiệp và thủy sản</c:v>
                </c:pt>
                <c:pt idx="1">
                  <c:v>Công nghiệp và xây dựng</c:v>
                </c:pt>
                <c:pt idx="2">
                  <c:v>Dịch vụ</c:v>
                </c:pt>
              </c:strCache>
            </c:strRef>
          </c:cat>
          <c:val>
            <c:numRef>
              <c:f>Sheet1!$B$26:$B$28</c:f>
              <c:numCache>
                <c:formatCode>0.0%</c:formatCode>
                <c:ptCount val="3"/>
                <c:pt idx="0">
                  <c:v>0.38900000000000001</c:v>
                </c:pt>
                <c:pt idx="1">
                  <c:v>0.38300000000000001</c:v>
                </c:pt>
                <c:pt idx="2">
                  <c:v>0.22800000000000001</c:v>
                </c:pt>
              </c:numCache>
            </c:numRef>
          </c:val>
          <c:extLst xmlns:c16r2="http://schemas.microsoft.com/office/drawing/2015/06/chart">
            <c:ext xmlns:c16="http://schemas.microsoft.com/office/drawing/2014/chart" uri="{C3380CC4-5D6E-409C-BE32-E72D297353CC}">
              <c16:uniqueId val="{00000006-D3CE-40B5-9733-7DD58018F11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2580713515489097"/>
          <c:y val="0.27357407738805384"/>
          <c:w val="0.46253043881714534"/>
          <c:h val="0.49223145501501936"/>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44248188827103"/>
          <c:y val="4.2743515652632597E-2"/>
          <c:w val="0.46956757395778825"/>
          <c:h val="0.87184716852510702"/>
        </c:manualLayout>
      </c:layout>
      <c:barChart>
        <c:barDir val="bar"/>
        <c:grouping val="clustered"/>
        <c:varyColors val="0"/>
        <c:ser>
          <c:idx val="0"/>
          <c:order val="0"/>
          <c:spPr>
            <a:solidFill>
              <a:schemeClr val="accent1"/>
            </a:solidFill>
            <a:ln>
              <a:noFill/>
            </a:ln>
            <a:effectLst/>
          </c:spPr>
          <c:invertIfNegative val="0"/>
          <c:dLbls>
            <c:dLbl>
              <c:idx val="5"/>
              <c:layout>
                <c:manualLayout>
                  <c:x val="-4.3900068235225246E-3"/>
                  <c:y val="-1.5480600311184914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69C-4A3D-8A1C-863C0F5394A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Sheet1!$A$37:$A$42</c:f>
              <c:strCache>
                <c:ptCount val="6"/>
                <c:pt idx="0">
                  <c:v>Khác</c:v>
                </c:pt>
                <c:pt idx="1">
                  <c:v>Nhân viên dịch vụ và bán hàng</c:v>
                </c:pt>
                <c:pt idx="2">
                  <c:v>Lao động có kĩ thuật trong nông, lâm, ngư nghiệp</c:v>
                </c:pt>
                <c:pt idx="3">
                  <c:v>Thợ thủ công và các thợ khác có liên quan</c:v>
                </c:pt>
                <c:pt idx="4">
                  <c:v>Thợ lắp ráp và vận hành máy móc thiết bị</c:v>
                </c:pt>
                <c:pt idx="5">
                  <c:v>Lao động giản đơn</c:v>
                </c:pt>
              </c:strCache>
            </c:strRef>
          </c:cat>
          <c:val>
            <c:numRef>
              <c:f>Sheet1!$B$37:$B$42</c:f>
              <c:numCache>
                <c:formatCode>0.0%</c:formatCode>
                <c:ptCount val="6"/>
                <c:pt idx="0">
                  <c:v>2E-3</c:v>
                </c:pt>
                <c:pt idx="1">
                  <c:v>0.115</c:v>
                </c:pt>
                <c:pt idx="2">
                  <c:v>6.9000000000000006E-2</c:v>
                </c:pt>
                <c:pt idx="3">
                  <c:v>0.115</c:v>
                </c:pt>
                <c:pt idx="4">
                  <c:v>0.14000000000000001</c:v>
                </c:pt>
                <c:pt idx="5">
                  <c:v>0.56000000000000005</c:v>
                </c:pt>
              </c:numCache>
            </c:numRef>
          </c:val>
          <c:extLst xmlns:c16r2="http://schemas.microsoft.com/office/drawing/2015/06/chart">
            <c:ext xmlns:c16="http://schemas.microsoft.com/office/drawing/2014/chart" uri="{C3380CC4-5D6E-409C-BE32-E72D297353CC}">
              <c16:uniqueId val="{00000000-569C-4A3D-8A1C-863C0F5394A1}"/>
            </c:ext>
          </c:extLst>
        </c:ser>
        <c:dLbls>
          <c:showLegendKey val="0"/>
          <c:showVal val="0"/>
          <c:showCatName val="0"/>
          <c:showSerName val="0"/>
          <c:showPercent val="0"/>
          <c:showBubbleSize val="0"/>
        </c:dLbls>
        <c:gapWidth val="42"/>
        <c:overlap val="60"/>
        <c:axId val="477014016"/>
        <c:axId val="474659584"/>
      </c:barChart>
      <c:catAx>
        <c:axId val="477014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002060"/>
                </a:solidFill>
                <a:latin typeface="+mn-lt"/>
                <a:ea typeface="+mn-ea"/>
                <a:cs typeface="+mn-cs"/>
              </a:defRPr>
            </a:pPr>
            <a:endParaRPr lang="en-US"/>
          </a:p>
        </c:txPr>
        <c:crossAx val="474659584"/>
        <c:crosses val="autoZero"/>
        <c:auto val="1"/>
        <c:lblAlgn val="ctr"/>
        <c:lblOffset val="100"/>
        <c:noMultiLvlLbl val="0"/>
      </c:catAx>
      <c:valAx>
        <c:axId val="474659584"/>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014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0.0623</cdr:x>
      <cdr:y>0.24553</cdr:y>
    </cdr:from>
    <cdr:to>
      <cdr:x>0.43137</cdr:x>
      <cdr:y>0.35929</cdr:y>
    </cdr:to>
    <cdr:sp macro="" textlink="">
      <cdr:nvSpPr>
        <cdr:cNvPr id="2" name="Rectangle 1">
          <a:extLst xmlns:a="http://schemas.openxmlformats.org/drawingml/2006/main">
            <a:ext uri="{FF2B5EF4-FFF2-40B4-BE49-F238E27FC236}">
              <a16:creationId xmlns:a16="http://schemas.microsoft.com/office/drawing/2014/main" xmlns="" id="{135D3D9B-4046-DFB6-F6E8-75D976AFA5D4}"/>
            </a:ext>
          </a:extLst>
        </cdr:cNvPr>
        <cdr:cNvSpPr/>
      </cdr:nvSpPr>
      <cdr:spPr>
        <a:xfrm xmlns:a="http://schemas.openxmlformats.org/drawingml/2006/main">
          <a:off x="508441" y="961687"/>
          <a:ext cx="3012141" cy="445607"/>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kern="1200" dirty="0">
              <a:solidFill>
                <a:sysClr val="windowText" lastClr="000000"/>
              </a:solidFill>
            </a:rPr>
            <a:t>Looking for job </a:t>
          </a:r>
          <a:endParaRPr lang="en-GB" sz="1400" b="1" kern="1200" dirty="0">
            <a:solidFill>
              <a:sysClr val="windowText" lastClr="000000"/>
            </a:solidFill>
          </a:endParaRPr>
        </a:p>
      </cdr:txBody>
    </cdr:sp>
  </cdr:relSizeAnchor>
  <cdr:relSizeAnchor xmlns:cdr="http://schemas.openxmlformats.org/drawingml/2006/chartDrawing">
    <cdr:from>
      <cdr:x>0.0623</cdr:x>
      <cdr:y>0.41165</cdr:y>
    </cdr:from>
    <cdr:to>
      <cdr:x>0.43172</cdr:x>
      <cdr:y>0.53553</cdr:y>
    </cdr:to>
    <cdr:sp macro="" textlink="">
      <cdr:nvSpPr>
        <cdr:cNvPr id="3" name="Rectangle 2">
          <a:extLst xmlns:a="http://schemas.openxmlformats.org/drawingml/2006/main">
            <a:ext uri="{FF2B5EF4-FFF2-40B4-BE49-F238E27FC236}">
              <a16:creationId xmlns:a16="http://schemas.microsoft.com/office/drawing/2014/main" xmlns="" id="{D13CCB77-AB7F-0E67-44C0-E0A3B7B9733A}"/>
            </a:ext>
          </a:extLst>
        </cdr:cNvPr>
        <cdr:cNvSpPr/>
      </cdr:nvSpPr>
      <cdr:spPr>
        <a:xfrm xmlns:a="http://schemas.openxmlformats.org/drawingml/2006/main">
          <a:off x="508441" y="1612363"/>
          <a:ext cx="3015034" cy="485215"/>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kern="1200" dirty="0">
              <a:solidFill>
                <a:srgbClr val="002060"/>
              </a:solidFill>
            </a:rPr>
            <a:t>House work/ helping family</a:t>
          </a:r>
          <a:endParaRPr lang="en-GB" sz="1400" b="1" kern="1200" dirty="0">
            <a:solidFill>
              <a:srgbClr val="002060"/>
            </a:solidFill>
          </a:endParaRPr>
        </a:p>
      </cdr:txBody>
    </cdr:sp>
  </cdr:relSizeAnchor>
  <cdr:relSizeAnchor xmlns:cdr="http://schemas.openxmlformats.org/drawingml/2006/chartDrawing">
    <cdr:from>
      <cdr:x>0.0623</cdr:x>
      <cdr:y>0.56528</cdr:y>
    </cdr:from>
    <cdr:to>
      <cdr:x>0.43137</cdr:x>
      <cdr:y>0.67743</cdr:y>
    </cdr:to>
    <cdr:sp macro="" textlink="">
      <cdr:nvSpPr>
        <cdr:cNvPr id="4" name="Rectangle 3">
          <a:extLst xmlns:a="http://schemas.openxmlformats.org/drawingml/2006/main">
            <a:ext uri="{FF2B5EF4-FFF2-40B4-BE49-F238E27FC236}">
              <a16:creationId xmlns:a16="http://schemas.microsoft.com/office/drawing/2014/main" xmlns="" id="{071BFF2C-083B-B021-568C-2A2DAABE962F}"/>
            </a:ext>
          </a:extLst>
        </cdr:cNvPr>
        <cdr:cNvSpPr/>
      </cdr:nvSpPr>
      <cdr:spPr>
        <a:xfrm xmlns:a="http://schemas.openxmlformats.org/drawingml/2006/main">
          <a:off x="508441" y="2214119"/>
          <a:ext cx="3012141" cy="439271"/>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kern="1200" dirty="0">
              <a:solidFill>
                <a:srgbClr val="002060"/>
              </a:solidFill>
            </a:rPr>
            <a:t>Not doing anything</a:t>
          </a:r>
          <a:endParaRPr lang="en-GB" sz="1400" b="1" kern="1200" dirty="0">
            <a:solidFill>
              <a:srgbClr val="002060"/>
            </a:solidFill>
          </a:endParaRPr>
        </a:p>
      </cdr:txBody>
    </cdr:sp>
  </cdr:relSizeAnchor>
  <cdr:relSizeAnchor xmlns:cdr="http://schemas.openxmlformats.org/drawingml/2006/chartDrawing">
    <cdr:from>
      <cdr:x>0.0623</cdr:x>
      <cdr:y>0.76608</cdr:y>
    </cdr:from>
    <cdr:to>
      <cdr:x>0.21278</cdr:x>
      <cdr:y>0.88052</cdr:y>
    </cdr:to>
    <cdr:sp macro="" textlink="">
      <cdr:nvSpPr>
        <cdr:cNvPr id="5" name="Rectangle 4">
          <a:extLst xmlns:a="http://schemas.openxmlformats.org/drawingml/2006/main">
            <a:ext uri="{FF2B5EF4-FFF2-40B4-BE49-F238E27FC236}">
              <a16:creationId xmlns:a16="http://schemas.microsoft.com/office/drawing/2014/main" xmlns="" id="{4A07FB3A-95C5-0987-95B5-563826FBB7DC}"/>
            </a:ext>
          </a:extLst>
        </cdr:cNvPr>
        <cdr:cNvSpPr/>
      </cdr:nvSpPr>
      <cdr:spPr>
        <a:xfrm xmlns:a="http://schemas.openxmlformats.org/drawingml/2006/main">
          <a:off x="508441" y="3000608"/>
          <a:ext cx="1228165" cy="448235"/>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kern="1200" dirty="0">
              <a:solidFill>
                <a:srgbClr val="002060"/>
              </a:solidFill>
            </a:rPr>
            <a:t>Other</a:t>
          </a:r>
          <a:endParaRPr lang="en-GB" sz="1400" b="1" kern="1200" dirty="0">
            <a:solidFill>
              <a:srgbClr val="00206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0.1454</cdr:x>
      <cdr:y>0.82513</cdr:y>
    </cdr:from>
    <cdr:to>
      <cdr:x>0.25143</cdr:x>
      <cdr:y>0.9667</cdr:y>
    </cdr:to>
    <cdr:sp macro="" textlink="">
      <cdr:nvSpPr>
        <cdr:cNvPr id="2" name="TextBox 1">
          <a:extLst xmlns:a="http://schemas.openxmlformats.org/drawingml/2006/main">
            <a:ext uri="{FF2B5EF4-FFF2-40B4-BE49-F238E27FC236}">
              <a16:creationId xmlns:a16="http://schemas.microsoft.com/office/drawing/2014/main" xmlns="" id="{A23FAA9D-29CF-0F67-A3C6-B3DE4B7649F4}"/>
            </a:ext>
          </a:extLst>
        </cdr:cNvPr>
        <cdr:cNvSpPr txBox="1"/>
      </cdr:nvSpPr>
      <cdr:spPr>
        <a:xfrm xmlns:a="http://schemas.openxmlformats.org/drawingml/2006/main">
          <a:off x="1214697" y="3049733"/>
          <a:ext cx="885825" cy="523220"/>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ctr"/>
          <a:r>
            <a:rPr lang="en-GB" sz="1600" kern="1200" dirty="0"/>
            <a:t>Boys </a:t>
          </a:r>
        </a:p>
      </cdr:txBody>
    </cdr:sp>
  </cdr:relSizeAnchor>
  <cdr:relSizeAnchor xmlns:cdr="http://schemas.openxmlformats.org/drawingml/2006/chartDrawing">
    <cdr:from>
      <cdr:x>0.27651</cdr:x>
      <cdr:y>0.82513</cdr:y>
    </cdr:from>
    <cdr:to>
      <cdr:x>0.3586</cdr:x>
      <cdr:y>0.94827</cdr:y>
    </cdr:to>
    <cdr:sp macro="" textlink="">
      <cdr:nvSpPr>
        <cdr:cNvPr id="3" name="TextBox 2">
          <a:extLst xmlns:a="http://schemas.openxmlformats.org/drawingml/2006/main">
            <a:ext uri="{FF2B5EF4-FFF2-40B4-BE49-F238E27FC236}">
              <a16:creationId xmlns:a16="http://schemas.microsoft.com/office/drawing/2014/main" xmlns="" id="{35694425-05CB-37DC-DA63-AD0FE914E841}"/>
            </a:ext>
          </a:extLst>
        </cdr:cNvPr>
        <cdr:cNvSpPr txBox="1"/>
      </cdr:nvSpPr>
      <cdr:spPr>
        <a:xfrm xmlns:a="http://schemas.openxmlformats.org/drawingml/2006/main">
          <a:off x="2310072" y="3049733"/>
          <a:ext cx="685800" cy="455120"/>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ctr"/>
          <a:r>
            <a:rPr lang="en-GB" sz="1600" kern="1200" dirty="0"/>
            <a:t>Girls </a:t>
          </a:r>
        </a:p>
      </cdr:txBody>
    </cdr:sp>
  </cdr:relSizeAnchor>
  <cdr:relSizeAnchor xmlns:cdr="http://schemas.openxmlformats.org/drawingml/2006/chartDrawing">
    <cdr:from>
      <cdr:x>0.37799</cdr:x>
      <cdr:y>0.80709</cdr:y>
    </cdr:from>
    <cdr:to>
      <cdr:x>0.49998</cdr:x>
      <cdr:y>1</cdr:y>
    </cdr:to>
    <cdr:sp macro="" textlink="">
      <cdr:nvSpPr>
        <cdr:cNvPr id="4" name="TextBox 3">
          <a:extLst xmlns:a="http://schemas.openxmlformats.org/drawingml/2006/main">
            <a:ext uri="{FF2B5EF4-FFF2-40B4-BE49-F238E27FC236}">
              <a16:creationId xmlns:a16="http://schemas.microsoft.com/office/drawing/2014/main" xmlns="" id="{23F27ABA-DA12-B154-C170-F76EC0ED8F39}"/>
            </a:ext>
          </a:extLst>
        </cdr:cNvPr>
        <cdr:cNvSpPr txBox="1"/>
      </cdr:nvSpPr>
      <cdr:spPr>
        <a:xfrm xmlns:a="http://schemas.openxmlformats.org/drawingml/2006/main">
          <a:off x="3157797" y="2983058"/>
          <a:ext cx="1019175" cy="712989"/>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ctr"/>
          <a:r>
            <a:rPr lang="en-GB" sz="1600" kern="1200" dirty="0"/>
            <a:t>urban</a:t>
          </a:r>
        </a:p>
      </cdr:txBody>
    </cdr:sp>
  </cdr:relSizeAnchor>
  <cdr:relSizeAnchor xmlns:cdr="http://schemas.openxmlformats.org/drawingml/2006/chartDrawing">
    <cdr:from>
      <cdr:x>0.51252</cdr:x>
      <cdr:y>0.82513</cdr:y>
    </cdr:from>
    <cdr:to>
      <cdr:x>0.59917</cdr:x>
      <cdr:y>0.9667</cdr:y>
    </cdr:to>
    <cdr:sp macro="" textlink="">
      <cdr:nvSpPr>
        <cdr:cNvPr id="5" name="TextBox 4">
          <a:extLst xmlns:a="http://schemas.openxmlformats.org/drawingml/2006/main">
            <a:ext uri="{FF2B5EF4-FFF2-40B4-BE49-F238E27FC236}">
              <a16:creationId xmlns:a16="http://schemas.microsoft.com/office/drawing/2014/main" xmlns="" id="{A8452920-E557-1386-EF76-BA551CF8223B}"/>
            </a:ext>
          </a:extLst>
        </cdr:cNvPr>
        <cdr:cNvSpPr txBox="1"/>
      </cdr:nvSpPr>
      <cdr:spPr>
        <a:xfrm xmlns:a="http://schemas.openxmlformats.org/drawingml/2006/main">
          <a:off x="4281747" y="3049733"/>
          <a:ext cx="723900" cy="523220"/>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600" kern="1200" dirty="0"/>
            <a:t>Rural</a:t>
          </a:r>
        </a:p>
      </cdr:txBody>
    </cdr:sp>
  </cdr:relSizeAnchor>
  <cdr:relSizeAnchor xmlns:cdr="http://schemas.openxmlformats.org/drawingml/2006/chartDrawing">
    <cdr:from>
      <cdr:x>0.62425</cdr:x>
      <cdr:y>0.82513</cdr:y>
    </cdr:from>
    <cdr:to>
      <cdr:x>0.73029</cdr:x>
      <cdr:y>1</cdr:y>
    </cdr:to>
    <cdr:sp macro="" textlink="">
      <cdr:nvSpPr>
        <cdr:cNvPr id="6" name="TextBox 5">
          <a:extLst xmlns:a="http://schemas.openxmlformats.org/drawingml/2006/main">
            <a:ext uri="{FF2B5EF4-FFF2-40B4-BE49-F238E27FC236}">
              <a16:creationId xmlns:a16="http://schemas.microsoft.com/office/drawing/2014/main" xmlns="" id="{1B6D4270-D72A-02CE-4E5D-7B7329C9B0A8}"/>
            </a:ext>
          </a:extLst>
        </cdr:cNvPr>
        <cdr:cNvSpPr txBox="1"/>
      </cdr:nvSpPr>
      <cdr:spPr>
        <a:xfrm xmlns:a="http://schemas.openxmlformats.org/drawingml/2006/main">
          <a:off x="5215197" y="3049733"/>
          <a:ext cx="885825" cy="646314"/>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ctr"/>
          <a:r>
            <a:rPr lang="en-GB" sz="1400" kern="1200" dirty="0"/>
            <a:t>5-10 years </a:t>
          </a:r>
        </a:p>
      </cdr:txBody>
    </cdr:sp>
  </cdr:relSizeAnchor>
  <cdr:relSizeAnchor xmlns:cdr="http://schemas.openxmlformats.org/drawingml/2006/chartDrawing">
    <cdr:from>
      <cdr:x>0.75081</cdr:x>
      <cdr:y>0.82513</cdr:y>
    </cdr:from>
    <cdr:to>
      <cdr:x>0.86619</cdr:x>
      <cdr:y>1</cdr:y>
    </cdr:to>
    <cdr:sp macro="" textlink="">
      <cdr:nvSpPr>
        <cdr:cNvPr id="7" name="TextBox 6">
          <a:extLst xmlns:a="http://schemas.openxmlformats.org/drawingml/2006/main">
            <a:ext uri="{FF2B5EF4-FFF2-40B4-BE49-F238E27FC236}">
              <a16:creationId xmlns:a16="http://schemas.microsoft.com/office/drawing/2014/main" xmlns="" id="{2C832B23-D541-F950-FFE8-31929AF29E1C}"/>
            </a:ext>
          </a:extLst>
        </cdr:cNvPr>
        <cdr:cNvSpPr txBox="1"/>
      </cdr:nvSpPr>
      <cdr:spPr>
        <a:xfrm xmlns:a="http://schemas.openxmlformats.org/drawingml/2006/main">
          <a:off x="6272472" y="3049733"/>
          <a:ext cx="963970" cy="646314"/>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600" kern="1200" dirty="0"/>
            <a:t>12-14 years </a:t>
          </a:r>
        </a:p>
      </cdr:txBody>
    </cdr:sp>
  </cdr:relSizeAnchor>
  <cdr:relSizeAnchor xmlns:cdr="http://schemas.openxmlformats.org/drawingml/2006/chartDrawing">
    <cdr:from>
      <cdr:x>0.88454</cdr:x>
      <cdr:y>0.82513</cdr:y>
    </cdr:from>
    <cdr:to>
      <cdr:x>0.97883</cdr:x>
      <cdr:y>1</cdr:y>
    </cdr:to>
    <cdr:sp macro="" textlink="">
      <cdr:nvSpPr>
        <cdr:cNvPr id="8" name="TextBox 7">
          <a:extLst xmlns:a="http://schemas.openxmlformats.org/drawingml/2006/main">
            <a:ext uri="{FF2B5EF4-FFF2-40B4-BE49-F238E27FC236}">
              <a16:creationId xmlns:a16="http://schemas.microsoft.com/office/drawing/2014/main" xmlns="" id="{5510B993-4384-7DBB-FC0E-4882CC99B76D}"/>
            </a:ext>
          </a:extLst>
        </cdr:cNvPr>
        <cdr:cNvSpPr txBox="1"/>
      </cdr:nvSpPr>
      <cdr:spPr>
        <a:xfrm xmlns:a="http://schemas.openxmlformats.org/drawingml/2006/main">
          <a:off x="7389681" y="3049733"/>
          <a:ext cx="787791" cy="646314"/>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400" kern="1200" dirty="0"/>
            <a:t>15-17 years </a:t>
          </a:r>
        </a:p>
      </cdr:txBody>
    </cdr:sp>
  </cdr:relSizeAnchor>
</c:userShapes>
</file>

<file path=ppt/drawings/drawing11.xml><?xml version="1.0" encoding="utf-8"?>
<c:userShapes xmlns:c="http://schemas.openxmlformats.org/drawingml/2006/chart">
  <cdr:relSizeAnchor xmlns:cdr="http://schemas.openxmlformats.org/drawingml/2006/chartDrawing">
    <cdr:from>
      <cdr:x>0.22061</cdr:x>
      <cdr:y>0.83564</cdr:y>
    </cdr:from>
    <cdr:to>
      <cdr:x>0.40713</cdr:x>
      <cdr:y>1</cdr:y>
    </cdr:to>
    <cdr:sp macro="" textlink="">
      <cdr:nvSpPr>
        <cdr:cNvPr id="2" name="TextBox 1">
          <a:extLst xmlns:a="http://schemas.openxmlformats.org/drawingml/2006/main">
            <a:ext uri="{FF2B5EF4-FFF2-40B4-BE49-F238E27FC236}">
              <a16:creationId xmlns:a16="http://schemas.microsoft.com/office/drawing/2014/main" xmlns="" id="{5C051B77-338A-A6B8-6D3B-1E77430758ED}"/>
            </a:ext>
          </a:extLst>
        </cdr:cNvPr>
        <cdr:cNvSpPr txBox="1"/>
      </cdr:nvSpPr>
      <cdr:spPr>
        <a:xfrm xmlns:a="http://schemas.openxmlformats.org/drawingml/2006/main">
          <a:off x="1575238" y="2729582"/>
          <a:ext cx="1331843" cy="536889"/>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800" kern="1200" dirty="0"/>
            <a:t>Urbans </a:t>
          </a:r>
        </a:p>
      </cdr:txBody>
    </cdr:sp>
  </cdr:relSizeAnchor>
  <cdr:relSizeAnchor xmlns:cdr="http://schemas.openxmlformats.org/drawingml/2006/chartDrawing">
    <cdr:from>
      <cdr:x>0.40156</cdr:x>
      <cdr:y>0.83564</cdr:y>
    </cdr:from>
    <cdr:to>
      <cdr:x>0.59921</cdr:x>
      <cdr:y>0.9487</cdr:y>
    </cdr:to>
    <cdr:sp macro="" textlink="">
      <cdr:nvSpPr>
        <cdr:cNvPr id="3" name="TextBox 2">
          <a:extLst xmlns:a="http://schemas.openxmlformats.org/drawingml/2006/main">
            <a:ext uri="{FF2B5EF4-FFF2-40B4-BE49-F238E27FC236}">
              <a16:creationId xmlns:a16="http://schemas.microsoft.com/office/drawing/2014/main" xmlns="" id="{CACAC1A7-6C39-C2DB-541D-A4F32EBDC4DF}"/>
            </a:ext>
          </a:extLst>
        </cdr:cNvPr>
        <cdr:cNvSpPr txBox="1"/>
      </cdr:nvSpPr>
      <cdr:spPr>
        <a:xfrm xmlns:a="http://schemas.openxmlformats.org/drawingml/2006/main">
          <a:off x="2867325" y="2729582"/>
          <a:ext cx="1411356" cy="369332"/>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ctr"/>
          <a:r>
            <a:rPr lang="en-GB" sz="1800" kern="1200" dirty="0"/>
            <a:t>Rural </a:t>
          </a:r>
        </a:p>
      </cdr:txBody>
    </cdr:sp>
  </cdr:relSizeAnchor>
  <cdr:relSizeAnchor xmlns:cdr="http://schemas.openxmlformats.org/drawingml/2006/chartDrawing">
    <cdr:from>
      <cdr:x>0.63819</cdr:x>
      <cdr:y>0.83564</cdr:y>
    </cdr:from>
    <cdr:to>
      <cdr:x>0.75372</cdr:x>
      <cdr:y>1</cdr:y>
    </cdr:to>
    <cdr:sp macro="" textlink="">
      <cdr:nvSpPr>
        <cdr:cNvPr id="4" name="TextBox 3">
          <a:extLst xmlns:a="http://schemas.openxmlformats.org/drawingml/2006/main">
            <a:ext uri="{FF2B5EF4-FFF2-40B4-BE49-F238E27FC236}">
              <a16:creationId xmlns:a16="http://schemas.microsoft.com/office/drawing/2014/main" xmlns="" id="{243DE8C7-26DC-BF42-C589-5AC15B6C2FC7}"/>
            </a:ext>
          </a:extLst>
        </cdr:cNvPr>
        <cdr:cNvSpPr txBox="1"/>
      </cdr:nvSpPr>
      <cdr:spPr>
        <a:xfrm xmlns:a="http://schemas.openxmlformats.org/drawingml/2006/main">
          <a:off x="4556977" y="2729582"/>
          <a:ext cx="824948" cy="536889"/>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800" kern="1200" dirty="0"/>
            <a:t>Boys </a:t>
          </a:r>
        </a:p>
      </cdr:txBody>
    </cdr:sp>
  </cdr:relSizeAnchor>
  <cdr:relSizeAnchor xmlns:cdr="http://schemas.openxmlformats.org/drawingml/2006/chartDrawing">
    <cdr:from>
      <cdr:x>0.8428</cdr:x>
      <cdr:y>0.83564</cdr:y>
    </cdr:from>
    <cdr:to>
      <cdr:x>0.95014</cdr:x>
      <cdr:y>0.9487</cdr:y>
    </cdr:to>
    <cdr:sp macro="" textlink="">
      <cdr:nvSpPr>
        <cdr:cNvPr id="5" name="TextBox 4">
          <a:extLst xmlns:a="http://schemas.openxmlformats.org/drawingml/2006/main">
            <a:ext uri="{FF2B5EF4-FFF2-40B4-BE49-F238E27FC236}">
              <a16:creationId xmlns:a16="http://schemas.microsoft.com/office/drawing/2014/main" xmlns="" id="{5FB6C22A-C68C-FBE9-813D-9205D8D5746A}"/>
            </a:ext>
          </a:extLst>
        </cdr:cNvPr>
        <cdr:cNvSpPr txBox="1"/>
      </cdr:nvSpPr>
      <cdr:spPr>
        <a:xfrm xmlns:a="http://schemas.openxmlformats.org/drawingml/2006/main">
          <a:off x="6018029" y="2729582"/>
          <a:ext cx="766430" cy="369332"/>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ctr"/>
          <a:r>
            <a:rPr lang="en-GB" sz="1800" kern="1200" dirty="0"/>
            <a:t>Girls </a:t>
          </a:r>
        </a:p>
      </cdr:txBody>
    </cdr:sp>
  </cdr:relSizeAnchor>
</c:userShapes>
</file>

<file path=ppt/drawings/drawing2.xml><?xml version="1.0" encoding="utf-8"?>
<c:userShapes xmlns:c="http://schemas.openxmlformats.org/drawingml/2006/chart">
  <cdr:relSizeAnchor xmlns:cdr="http://schemas.openxmlformats.org/drawingml/2006/chartDrawing">
    <cdr:from>
      <cdr:x>0.14642</cdr:x>
      <cdr:y>0.87098</cdr:y>
    </cdr:from>
    <cdr:to>
      <cdr:x>0.46413</cdr:x>
      <cdr:y>0.98266</cdr:y>
    </cdr:to>
    <cdr:sp macro="" textlink="">
      <cdr:nvSpPr>
        <cdr:cNvPr id="2" name="Rectangle 1">
          <a:extLst xmlns:a="http://schemas.openxmlformats.org/drawingml/2006/main">
            <a:ext uri="{FF2B5EF4-FFF2-40B4-BE49-F238E27FC236}">
              <a16:creationId xmlns:a16="http://schemas.microsoft.com/office/drawing/2014/main" xmlns="" id="{14965161-77FA-6DFD-5A9E-3032331564F6}"/>
            </a:ext>
          </a:extLst>
        </cdr:cNvPr>
        <cdr:cNvSpPr/>
      </cdr:nvSpPr>
      <cdr:spPr>
        <a:xfrm xmlns:a="http://schemas.openxmlformats.org/drawingml/2006/main">
          <a:off x="1056808" y="2936420"/>
          <a:ext cx="2293049" cy="376517"/>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kern="1200" dirty="0">
              <a:solidFill>
                <a:srgbClr val="002060"/>
              </a:solidFill>
            </a:rPr>
            <a:t> Attending school </a:t>
          </a:r>
          <a:endParaRPr lang="en-GB" sz="1600" b="1" kern="1200" dirty="0">
            <a:solidFill>
              <a:srgbClr val="00206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0.12453</cdr:x>
      <cdr:y>0</cdr:y>
    </cdr:from>
    <cdr:to>
      <cdr:x>0.78905</cdr:x>
      <cdr:y>0.26001</cdr:y>
    </cdr:to>
    <cdr:sp macro="" textlink="">
      <cdr:nvSpPr>
        <cdr:cNvPr id="2" name="TextBox 1">
          <a:extLst xmlns:a="http://schemas.openxmlformats.org/drawingml/2006/main">
            <a:ext uri="{FF2B5EF4-FFF2-40B4-BE49-F238E27FC236}">
              <a16:creationId xmlns:a16="http://schemas.microsoft.com/office/drawing/2014/main" xmlns="" id="{C910F765-AFBD-B2EC-B71F-9B19F7213CE0}"/>
            </a:ext>
          </a:extLst>
        </cdr:cNvPr>
        <cdr:cNvSpPr txBox="1"/>
      </cdr:nvSpPr>
      <cdr:spPr>
        <a:xfrm xmlns:a="http://schemas.openxmlformats.org/drawingml/2006/main">
          <a:off x="1044191" y="0"/>
          <a:ext cx="5571894" cy="7670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kern="1200" dirty="0"/>
        </a:p>
      </cdr:txBody>
    </cdr:sp>
  </cdr:relSizeAnchor>
  <cdr:relSizeAnchor xmlns:cdr="http://schemas.openxmlformats.org/drawingml/2006/chartDrawing">
    <cdr:from>
      <cdr:x>0.11965</cdr:x>
      <cdr:y>0</cdr:y>
    </cdr:from>
    <cdr:to>
      <cdr:x>0.77601</cdr:x>
      <cdr:y>0.32148</cdr:y>
    </cdr:to>
    <cdr:sp macro="" textlink="">
      <cdr:nvSpPr>
        <cdr:cNvPr id="3" name="TextBox 2">
          <a:extLst xmlns:a="http://schemas.openxmlformats.org/drawingml/2006/main">
            <a:ext uri="{FF2B5EF4-FFF2-40B4-BE49-F238E27FC236}">
              <a16:creationId xmlns:a16="http://schemas.microsoft.com/office/drawing/2014/main" xmlns="" id="{D64AE7AA-52F8-8BAD-1007-AC6DF8CFFF45}"/>
            </a:ext>
          </a:extLst>
        </cdr:cNvPr>
        <cdr:cNvSpPr txBox="1"/>
      </cdr:nvSpPr>
      <cdr:spPr>
        <a:xfrm xmlns:a="http://schemas.openxmlformats.org/drawingml/2006/main">
          <a:off x="1003247" y="-15096"/>
          <a:ext cx="5503508" cy="948437"/>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2400" dirty="0">
              <a:solidFill>
                <a:schemeClr val="accent2"/>
              </a:solidFill>
            </a:rPr>
            <a:t>Child labour rate by gender and age</a:t>
          </a:r>
          <a:endParaRPr lang="en-GB" sz="2400" kern="1200" dirty="0">
            <a:solidFill>
              <a:schemeClr val="accent2"/>
            </a:solidFill>
          </a:endParaRPr>
        </a:p>
      </cdr:txBody>
    </cdr:sp>
  </cdr:relSizeAnchor>
  <cdr:relSizeAnchor xmlns:cdr="http://schemas.openxmlformats.org/drawingml/2006/chartDrawing">
    <cdr:from>
      <cdr:x>0.26512</cdr:x>
      <cdr:y>0.83518</cdr:y>
    </cdr:from>
    <cdr:to>
      <cdr:x>0.35876</cdr:x>
      <cdr:y>0.94993</cdr:y>
    </cdr:to>
    <cdr:sp macro="" textlink="">
      <cdr:nvSpPr>
        <cdr:cNvPr id="4" name="TextBox 3">
          <a:extLst xmlns:a="http://schemas.openxmlformats.org/drawingml/2006/main">
            <a:ext uri="{FF2B5EF4-FFF2-40B4-BE49-F238E27FC236}">
              <a16:creationId xmlns:a16="http://schemas.microsoft.com/office/drawing/2014/main" xmlns="" id="{54E717AE-FFE0-46A3-B5D7-C33135ABD8BD}"/>
            </a:ext>
          </a:extLst>
        </cdr:cNvPr>
        <cdr:cNvSpPr txBox="1"/>
      </cdr:nvSpPr>
      <cdr:spPr>
        <a:xfrm xmlns:a="http://schemas.openxmlformats.org/drawingml/2006/main">
          <a:off x="2222990" y="2463967"/>
          <a:ext cx="785191" cy="338554"/>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ctr"/>
          <a:r>
            <a:rPr lang="en-GB" sz="1400" kern="1200" dirty="0">
              <a:solidFill>
                <a:schemeClr val="accent2"/>
              </a:solidFill>
            </a:rPr>
            <a:t>Girls </a:t>
          </a:r>
        </a:p>
      </cdr:txBody>
    </cdr:sp>
  </cdr:relSizeAnchor>
</c:userShapes>
</file>

<file path=ppt/drawings/drawing4.xml><?xml version="1.0" encoding="utf-8"?>
<c:userShapes xmlns:c="http://schemas.openxmlformats.org/drawingml/2006/chart">
  <cdr:relSizeAnchor xmlns:cdr="http://schemas.openxmlformats.org/drawingml/2006/chartDrawing">
    <cdr:from>
      <cdr:x>0.67864</cdr:x>
      <cdr:y>0.72846</cdr:y>
    </cdr:from>
    <cdr:to>
      <cdr:x>0.98096</cdr:x>
      <cdr:y>0.87413</cdr:y>
    </cdr:to>
    <cdr:sp macro="" textlink="">
      <cdr:nvSpPr>
        <cdr:cNvPr id="2" name="TextBox 1">
          <a:extLst xmlns:a="http://schemas.openxmlformats.org/drawingml/2006/main">
            <a:ext uri="{FF2B5EF4-FFF2-40B4-BE49-F238E27FC236}">
              <a16:creationId xmlns:a16="http://schemas.microsoft.com/office/drawing/2014/main" xmlns="" id="{A1E2BCDF-ACBC-8627-13AC-563A678EEA03}"/>
            </a:ext>
          </a:extLst>
        </cdr:cNvPr>
        <cdr:cNvSpPr txBox="1"/>
      </cdr:nvSpPr>
      <cdr:spPr>
        <a:xfrm xmlns:a="http://schemas.openxmlformats.org/drawingml/2006/main">
          <a:off x="5734063" y="3067912"/>
          <a:ext cx="2554405" cy="613472"/>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600" b="1" kern="1200" dirty="0"/>
            <a:t>Non working children </a:t>
          </a:r>
        </a:p>
      </cdr:txBody>
    </cdr:sp>
  </cdr:relSizeAnchor>
  <cdr:relSizeAnchor xmlns:cdr="http://schemas.openxmlformats.org/drawingml/2006/chartDrawing">
    <cdr:from>
      <cdr:x>0.54438</cdr:x>
      <cdr:y>0.90551</cdr:y>
    </cdr:from>
    <cdr:to>
      <cdr:x>0.93701</cdr:x>
      <cdr:y>0.98501</cdr:y>
    </cdr:to>
    <cdr:sp macro="" textlink="">
      <cdr:nvSpPr>
        <cdr:cNvPr id="3" name="TextBox 2">
          <a:extLst xmlns:a="http://schemas.openxmlformats.org/drawingml/2006/main">
            <a:ext uri="{FF2B5EF4-FFF2-40B4-BE49-F238E27FC236}">
              <a16:creationId xmlns:a16="http://schemas.microsoft.com/office/drawing/2014/main" xmlns="" id="{BC197D19-0723-8C87-77C4-0F5AD46DED40}"/>
            </a:ext>
          </a:extLst>
        </cdr:cNvPr>
        <cdr:cNvSpPr txBox="1"/>
      </cdr:nvSpPr>
      <cdr:spPr>
        <a:xfrm xmlns:a="http://schemas.openxmlformats.org/drawingml/2006/main">
          <a:off x="4599694" y="3813551"/>
          <a:ext cx="3317440" cy="334784"/>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400" kern="1200" dirty="0"/>
            <a:t>Not attending school</a:t>
          </a:r>
        </a:p>
      </cdr:txBody>
    </cdr:sp>
  </cdr:relSizeAnchor>
</c:userShapes>
</file>

<file path=ppt/drawings/drawing5.xml><?xml version="1.0" encoding="utf-8"?>
<c:userShapes xmlns:c="http://schemas.openxmlformats.org/drawingml/2006/chart">
  <cdr:relSizeAnchor xmlns:cdr="http://schemas.openxmlformats.org/drawingml/2006/chartDrawing">
    <cdr:from>
      <cdr:x>0.5562</cdr:x>
      <cdr:y>0.30858</cdr:y>
    </cdr:from>
    <cdr:to>
      <cdr:x>0.99135</cdr:x>
      <cdr:y>0.43879</cdr:y>
    </cdr:to>
    <cdr:sp macro="" textlink="">
      <cdr:nvSpPr>
        <cdr:cNvPr id="2" name="TextBox 1">
          <a:extLst xmlns:a="http://schemas.openxmlformats.org/drawingml/2006/main">
            <a:ext uri="{FF2B5EF4-FFF2-40B4-BE49-F238E27FC236}">
              <a16:creationId xmlns:a16="http://schemas.microsoft.com/office/drawing/2014/main" xmlns="" id="{387B6ED6-680D-A43E-D8BB-044D642CF883}"/>
            </a:ext>
          </a:extLst>
        </cdr:cNvPr>
        <cdr:cNvSpPr txBox="1"/>
      </cdr:nvSpPr>
      <cdr:spPr>
        <a:xfrm xmlns:a="http://schemas.openxmlformats.org/drawingml/2006/main">
          <a:off x="4845454" y="1241540"/>
          <a:ext cx="3790950" cy="523875"/>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800" b="0" i="0" dirty="0">
              <a:effectLst/>
            </a:rPr>
            <a:t>Agriculture, forestry, fisheries</a:t>
          </a:r>
          <a:endParaRPr lang="en-GB" sz="1800" kern="1200" dirty="0"/>
        </a:p>
      </cdr:txBody>
    </cdr:sp>
  </cdr:relSizeAnchor>
  <cdr:relSizeAnchor xmlns:cdr="http://schemas.openxmlformats.org/drawingml/2006/chartDrawing">
    <cdr:from>
      <cdr:x>0.54854</cdr:x>
      <cdr:y>0.47194</cdr:y>
    </cdr:from>
    <cdr:to>
      <cdr:x>0.89186</cdr:x>
      <cdr:y>0.55953</cdr:y>
    </cdr:to>
    <cdr:sp macro="" textlink="">
      <cdr:nvSpPr>
        <cdr:cNvPr id="3" name="TextBox 2">
          <a:extLst xmlns:a="http://schemas.openxmlformats.org/drawingml/2006/main">
            <a:ext uri="{FF2B5EF4-FFF2-40B4-BE49-F238E27FC236}">
              <a16:creationId xmlns:a16="http://schemas.microsoft.com/office/drawing/2014/main" xmlns="" id="{CAF1482D-D1CF-C226-8550-0F54F18AD265}"/>
            </a:ext>
          </a:extLst>
        </cdr:cNvPr>
        <cdr:cNvSpPr txBox="1"/>
      </cdr:nvSpPr>
      <cdr:spPr>
        <a:xfrm xmlns:a="http://schemas.openxmlformats.org/drawingml/2006/main">
          <a:off x="4778779" y="1898765"/>
          <a:ext cx="2990850" cy="352425"/>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800" dirty="0"/>
            <a:t>I</a:t>
          </a:r>
          <a:r>
            <a:rPr lang="en-GB" sz="1800" b="0" i="0" dirty="0">
              <a:effectLst/>
              <a:latin typeface="+mn-lt"/>
              <a:ea typeface="+mn-ea"/>
              <a:cs typeface="+mn-cs"/>
            </a:rPr>
            <a:t>ndustry and construction</a:t>
          </a:r>
          <a:endParaRPr lang="en-GB" sz="1800" kern="1200" dirty="0"/>
        </a:p>
      </cdr:txBody>
    </cdr:sp>
  </cdr:relSizeAnchor>
  <cdr:relSizeAnchor xmlns:cdr="http://schemas.openxmlformats.org/drawingml/2006/chartDrawing">
    <cdr:from>
      <cdr:x>0.55292</cdr:x>
      <cdr:y>0.64712</cdr:y>
    </cdr:from>
    <cdr:to>
      <cdr:x>0.69287</cdr:x>
      <cdr:y>0.73235</cdr:y>
    </cdr:to>
    <cdr:sp macro="" textlink="">
      <cdr:nvSpPr>
        <cdr:cNvPr id="4" name="TextBox 3">
          <a:extLst xmlns:a="http://schemas.openxmlformats.org/drawingml/2006/main">
            <a:ext uri="{FF2B5EF4-FFF2-40B4-BE49-F238E27FC236}">
              <a16:creationId xmlns:a16="http://schemas.microsoft.com/office/drawing/2014/main" xmlns="" id="{9217D9E4-8EED-6C26-AB22-2CB45DF81D54}"/>
            </a:ext>
          </a:extLst>
        </cdr:cNvPr>
        <cdr:cNvSpPr txBox="1"/>
      </cdr:nvSpPr>
      <cdr:spPr>
        <a:xfrm xmlns:a="http://schemas.openxmlformats.org/drawingml/2006/main">
          <a:off x="4816879" y="2603615"/>
          <a:ext cx="1219200" cy="342900"/>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800" kern="1200" dirty="0"/>
            <a:t>Services</a:t>
          </a:r>
        </a:p>
      </cdr:txBody>
    </cdr:sp>
  </cdr:relSizeAnchor>
</c:userShapes>
</file>

<file path=ppt/drawings/drawing6.xml><?xml version="1.0" encoding="utf-8"?>
<c:userShapes xmlns:c="http://schemas.openxmlformats.org/drawingml/2006/chart">
  <cdr:relSizeAnchor xmlns:cdr="http://schemas.openxmlformats.org/drawingml/2006/chartDrawing">
    <cdr:from>
      <cdr:x>0.06245</cdr:x>
      <cdr:y>0.05048</cdr:y>
    </cdr:from>
    <cdr:to>
      <cdr:x>0.44796</cdr:x>
      <cdr:y>0.1863</cdr:y>
    </cdr:to>
    <cdr:sp macro="" textlink="">
      <cdr:nvSpPr>
        <cdr:cNvPr id="2" name="TextBox 1">
          <a:extLst xmlns:a="http://schemas.openxmlformats.org/drawingml/2006/main">
            <a:ext uri="{FF2B5EF4-FFF2-40B4-BE49-F238E27FC236}">
              <a16:creationId xmlns:a16="http://schemas.microsoft.com/office/drawing/2014/main" xmlns="" id="{E333ED5B-40AE-0384-AEFF-0844AB09C3DA}"/>
            </a:ext>
          </a:extLst>
        </cdr:cNvPr>
        <cdr:cNvSpPr txBox="1"/>
      </cdr:nvSpPr>
      <cdr:spPr>
        <a:xfrm xmlns:a="http://schemas.openxmlformats.org/drawingml/2006/main">
          <a:off x="541951" y="189813"/>
          <a:ext cx="3345816" cy="510671"/>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r"/>
          <a:r>
            <a:rPr lang="en-GB" sz="1400" kern="1200" dirty="0"/>
            <a:t>Simple jobs</a:t>
          </a:r>
        </a:p>
      </cdr:txBody>
    </cdr:sp>
  </cdr:relSizeAnchor>
  <cdr:relSizeAnchor xmlns:cdr="http://schemas.openxmlformats.org/drawingml/2006/chartDrawing">
    <cdr:from>
      <cdr:x>0.03568</cdr:x>
      <cdr:y>0.2026</cdr:y>
    </cdr:from>
    <cdr:to>
      <cdr:x>0.46285</cdr:x>
      <cdr:y>0.3172</cdr:y>
    </cdr:to>
    <cdr:sp macro="" textlink="">
      <cdr:nvSpPr>
        <cdr:cNvPr id="3" name="TextBox 2">
          <a:extLst xmlns:a="http://schemas.openxmlformats.org/drawingml/2006/main">
            <a:ext uri="{FF2B5EF4-FFF2-40B4-BE49-F238E27FC236}">
              <a16:creationId xmlns:a16="http://schemas.microsoft.com/office/drawing/2014/main" xmlns="" id="{31D1B925-FF26-F50C-6604-A23CBAC574AF}"/>
            </a:ext>
          </a:extLst>
        </cdr:cNvPr>
        <cdr:cNvSpPr txBox="1"/>
      </cdr:nvSpPr>
      <cdr:spPr>
        <a:xfrm xmlns:a="http://schemas.openxmlformats.org/drawingml/2006/main">
          <a:off x="309680" y="761797"/>
          <a:ext cx="3707295" cy="430887"/>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r"/>
          <a:r>
            <a:rPr lang="en-GB" sz="1600" dirty="0"/>
            <a:t>A</a:t>
          </a:r>
          <a:r>
            <a:rPr lang="en-GB" sz="1600" b="0" i="0" dirty="0">
              <a:effectLst/>
              <a:latin typeface="+mn-lt"/>
              <a:ea typeface="+mn-ea"/>
              <a:cs typeface="+mn-cs"/>
            </a:rPr>
            <a:t>ssembler, machine operator</a:t>
          </a:r>
          <a:endParaRPr lang="en-GB" sz="1600" kern="1200" dirty="0"/>
        </a:p>
      </cdr:txBody>
    </cdr:sp>
  </cdr:relSizeAnchor>
  <cdr:relSizeAnchor xmlns:cdr="http://schemas.openxmlformats.org/drawingml/2006/chartDrawing">
    <cdr:from>
      <cdr:x>0.02881</cdr:x>
      <cdr:y>0.35013</cdr:y>
    </cdr:from>
    <cdr:to>
      <cdr:x>0.46821</cdr:x>
      <cdr:y>0.47568</cdr:y>
    </cdr:to>
    <cdr:sp macro="" textlink="">
      <cdr:nvSpPr>
        <cdr:cNvPr id="4" name="TextBox 3">
          <a:extLst xmlns:a="http://schemas.openxmlformats.org/drawingml/2006/main">
            <a:ext uri="{FF2B5EF4-FFF2-40B4-BE49-F238E27FC236}">
              <a16:creationId xmlns:a16="http://schemas.microsoft.com/office/drawing/2014/main" xmlns="" id="{CAC1D3DD-43EF-4F8A-0325-94A91762B097}"/>
            </a:ext>
          </a:extLst>
        </cdr:cNvPr>
        <cdr:cNvSpPr txBox="1"/>
      </cdr:nvSpPr>
      <cdr:spPr>
        <a:xfrm xmlns:a="http://schemas.openxmlformats.org/drawingml/2006/main">
          <a:off x="250045" y="1316496"/>
          <a:ext cx="3813443" cy="472084"/>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r"/>
          <a:r>
            <a:rPr lang="en-GB" sz="1600" dirty="0"/>
            <a:t>Craftsmen and related craftsmen </a:t>
          </a:r>
          <a:endParaRPr lang="en-GB" sz="1600" kern="1200" dirty="0"/>
        </a:p>
      </cdr:txBody>
    </cdr:sp>
  </cdr:relSizeAnchor>
  <cdr:relSizeAnchor xmlns:cdr="http://schemas.openxmlformats.org/drawingml/2006/chartDrawing">
    <cdr:from>
      <cdr:x>0.01676</cdr:x>
      <cdr:y>0.47223</cdr:y>
    </cdr:from>
    <cdr:to>
      <cdr:x>0.45369</cdr:x>
      <cdr:y>0.64404</cdr:y>
    </cdr:to>
    <cdr:sp macro="" textlink="">
      <cdr:nvSpPr>
        <cdr:cNvPr id="5" name="TextBox 4">
          <a:extLst xmlns:a="http://schemas.openxmlformats.org/drawingml/2006/main">
            <a:ext uri="{FF2B5EF4-FFF2-40B4-BE49-F238E27FC236}">
              <a16:creationId xmlns:a16="http://schemas.microsoft.com/office/drawing/2014/main" xmlns="" id="{778C391A-3B86-D05A-724F-4805AE99A441}"/>
            </a:ext>
          </a:extLst>
        </cdr:cNvPr>
        <cdr:cNvSpPr txBox="1"/>
      </cdr:nvSpPr>
      <cdr:spPr>
        <a:xfrm xmlns:a="http://schemas.openxmlformats.org/drawingml/2006/main">
          <a:off x="145475" y="1775588"/>
          <a:ext cx="3791987" cy="646044"/>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r"/>
          <a:r>
            <a:rPr lang="en-GB" sz="1600" dirty="0"/>
            <a:t>Skilled labourers in agriculture, forestry and fishery</a:t>
          </a:r>
          <a:endParaRPr lang="en-GB" sz="1600" kern="1200" dirty="0"/>
        </a:p>
      </cdr:txBody>
    </cdr:sp>
  </cdr:relSizeAnchor>
  <cdr:relSizeAnchor xmlns:cdr="http://schemas.openxmlformats.org/drawingml/2006/chartDrawing">
    <cdr:from>
      <cdr:x>0.04597</cdr:x>
      <cdr:y>0.6585</cdr:y>
    </cdr:from>
    <cdr:to>
      <cdr:x>0.45483</cdr:x>
      <cdr:y>0.7731</cdr:y>
    </cdr:to>
    <cdr:sp macro="" textlink="">
      <cdr:nvSpPr>
        <cdr:cNvPr id="6" name="TextBox 5">
          <a:extLst xmlns:a="http://schemas.openxmlformats.org/drawingml/2006/main">
            <a:ext uri="{FF2B5EF4-FFF2-40B4-BE49-F238E27FC236}">
              <a16:creationId xmlns:a16="http://schemas.microsoft.com/office/drawing/2014/main" xmlns="" id="{08A6F983-5BD2-7794-D7AE-5473D6EE54D2}"/>
            </a:ext>
          </a:extLst>
        </cdr:cNvPr>
        <cdr:cNvSpPr txBox="1"/>
      </cdr:nvSpPr>
      <cdr:spPr>
        <a:xfrm xmlns:a="http://schemas.openxmlformats.org/drawingml/2006/main">
          <a:off x="398948" y="2475998"/>
          <a:ext cx="3548453" cy="430887"/>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r"/>
          <a:r>
            <a:rPr lang="en-GB" sz="1600" dirty="0"/>
            <a:t>S</a:t>
          </a:r>
          <a:r>
            <a:rPr lang="en-GB" sz="1600" b="0" i="0" dirty="0">
              <a:effectLst/>
              <a:latin typeface="+mn-lt"/>
              <a:ea typeface="+mn-ea"/>
              <a:cs typeface="+mn-cs"/>
            </a:rPr>
            <a:t>ervice staff, sales</a:t>
          </a:r>
          <a:endParaRPr lang="en-GB" sz="1600" kern="1200" dirty="0"/>
        </a:p>
      </cdr:txBody>
    </cdr:sp>
  </cdr:relSizeAnchor>
  <cdr:relSizeAnchor xmlns:cdr="http://schemas.openxmlformats.org/drawingml/2006/chartDrawing">
    <cdr:from>
      <cdr:x>0.05973</cdr:x>
      <cdr:y>0.7815</cdr:y>
    </cdr:from>
    <cdr:to>
      <cdr:x>0.45369</cdr:x>
      <cdr:y>0.91631</cdr:y>
    </cdr:to>
    <cdr:sp macro="" textlink="">
      <cdr:nvSpPr>
        <cdr:cNvPr id="7" name="TextBox 6">
          <a:extLst xmlns:a="http://schemas.openxmlformats.org/drawingml/2006/main">
            <a:ext uri="{FF2B5EF4-FFF2-40B4-BE49-F238E27FC236}">
              <a16:creationId xmlns:a16="http://schemas.microsoft.com/office/drawing/2014/main" xmlns="" id="{A661EFB7-7AEE-3083-997A-38833B927489}"/>
            </a:ext>
          </a:extLst>
        </cdr:cNvPr>
        <cdr:cNvSpPr txBox="1"/>
      </cdr:nvSpPr>
      <cdr:spPr>
        <a:xfrm xmlns:a="http://schemas.openxmlformats.org/drawingml/2006/main">
          <a:off x="518401" y="2938467"/>
          <a:ext cx="3419061" cy="506895"/>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r"/>
          <a:r>
            <a:rPr lang="en-GB" sz="1600" kern="1200" dirty="0"/>
            <a:t>Others </a:t>
          </a:r>
        </a:p>
      </cdr:txBody>
    </cdr:sp>
  </cdr:relSizeAnchor>
</c:userShapes>
</file>

<file path=ppt/drawings/drawing7.xml><?xml version="1.0" encoding="utf-8"?>
<c:userShapes xmlns:c="http://schemas.openxmlformats.org/drawingml/2006/chart">
  <cdr:relSizeAnchor xmlns:cdr="http://schemas.openxmlformats.org/drawingml/2006/chartDrawing">
    <cdr:from>
      <cdr:x>0.0751</cdr:x>
      <cdr:y>0.75272</cdr:y>
    </cdr:from>
    <cdr:to>
      <cdr:x>0.22064</cdr:x>
      <cdr:y>0.86264</cdr:y>
    </cdr:to>
    <cdr:sp macro="" textlink="">
      <cdr:nvSpPr>
        <cdr:cNvPr id="2" name="TextBox 1">
          <a:extLst xmlns:a="http://schemas.openxmlformats.org/drawingml/2006/main">
            <a:ext uri="{FF2B5EF4-FFF2-40B4-BE49-F238E27FC236}">
              <a16:creationId xmlns:a16="http://schemas.microsoft.com/office/drawing/2014/main" xmlns="" id="{17A0F5E6-0E04-F696-61AB-DD1B127383AD}"/>
            </a:ext>
          </a:extLst>
        </cdr:cNvPr>
        <cdr:cNvSpPr txBox="1"/>
      </cdr:nvSpPr>
      <cdr:spPr>
        <a:xfrm xmlns:a="http://schemas.openxmlformats.org/drawingml/2006/main">
          <a:off x="630854" y="2673217"/>
          <a:ext cx="1222513" cy="390365"/>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600" kern="1200" dirty="0"/>
            <a:t>General </a:t>
          </a:r>
        </a:p>
      </cdr:txBody>
    </cdr:sp>
  </cdr:relSizeAnchor>
  <cdr:relSizeAnchor xmlns:cdr="http://schemas.openxmlformats.org/drawingml/2006/chartDrawing">
    <cdr:from>
      <cdr:x>0.10823</cdr:x>
      <cdr:y>0.88706</cdr:y>
    </cdr:from>
    <cdr:to>
      <cdr:x>0.43598</cdr:x>
      <cdr:y>1</cdr:y>
    </cdr:to>
    <cdr:sp macro="" textlink="">
      <cdr:nvSpPr>
        <cdr:cNvPr id="3" name="TextBox 2">
          <a:extLst xmlns:a="http://schemas.openxmlformats.org/drawingml/2006/main">
            <a:ext uri="{FF2B5EF4-FFF2-40B4-BE49-F238E27FC236}">
              <a16:creationId xmlns:a16="http://schemas.microsoft.com/office/drawing/2014/main" xmlns="" id="{DBB41E1C-A8A5-6D83-DA58-2C444DD9796E}"/>
            </a:ext>
          </a:extLst>
        </cdr:cNvPr>
        <cdr:cNvSpPr txBox="1"/>
      </cdr:nvSpPr>
      <cdr:spPr>
        <a:xfrm xmlns:a="http://schemas.openxmlformats.org/drawingml/2006/main">
          <a:off x="909149" y="3150295"/>
          <a:ext cx="2753140" cy="401112"/>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100" kern="1200" dirty="0"/>
            <a:t>Agriculture, forest and fishery </a:t>
          </a:r>
        </a:p>
      </cdr:txBody>
    </cdr:sp>
  </cdr:relSizeAnchor>
  <cdr:relSizeAnchor xmlns:cdr="http://schemas.openxmlformats.org/drawingml/2006/chartDrawing">
    <cdr:from>
      <cdr:x>0.49396</cdr:x>
      <cdr:y>0.88985</cdr:y>
    </cdr:from>
    <cdr:to>
      <cdr:x>0.77235</cdr:x>
      <cdr:y>1</cdr:y>
    </cdr:to>
    <cdr:sp macro="" textlink="">
      <cdr:nvSpPr>
        <cdr:cNvPr id="4" name="TextBox 3">
          <a:extLst xmlns:a="http://schemas.openxmlformats.org/drawingml/2006/main">
            <a:ext uri="{FF2B5EF4-FFF2-40B4-BE49-F238E27FC236}">
              <a16:creationId xmlns:a16="http://schemas.microsoft.com/office/drawing/2014/main" xmlns="" id="{92A32CFA-9F15-67A3-B56C-B457E4A4117F}"/>
            </a:ext>
          </a:extLst>
        </cdr:cNvPr>
        <cdr:cNvSpPr txBox="1"/>
      </cdr:nvSpPr>
      <cdr:spPr>
        <a:xfrm xmlns:a="http://schemas.openxmlformats.org/drawingml/2006/main">
          <a:off x="4149306" y="3160234"/>
          <a:ext cx="2338510" cy="391173"/>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100" kern="1200" dirty="0"/>
            <a:t>Industrial and construction</a:t>
          </a:r>
        </a:p>
        <a:p xmlns:a="http://schemas.openxmlformats.org/drawingml/2006/main">
          <a:r>
            <a:rPr lang="en-GB" sz="1100" kern="1200" dirty="0"/>
            <a:t> </a:t>
          </a:r>
        </a:p>
      </cdr:txBody>
    </cdr:sp>
  </cdr:relSizeAnchor>
  <cdr:relSizeAnchor xmlns:cdr="http://schemas.openxmlformats.org/drawingml/2006/chartDrawing">
    <cdr:from>
      <cdr:x>0.83</cdr:x>
      <cdr:y>0.88706</cdr:y>
    </cdr:from>
    <cdr:to>
      <cdr:x>0.93696</cdr:x>
      <cdr:y>0.97442</cdr:y>
    </cdr:to>
    <cdr:sp macro="" textlink="">
      <cdr:nvSpPr>
        <cdr:cNvPr id="5" name="TextBox 4">
          <a:extLst xmlns:a="http://schemas.openxmlformats.org/drawingml/2006/main">
            <a:ext uri="{FF2B5EF4-FFF2-40B4-BE49-F238E27FC236}">
              <a16:creationId xmlns:a16="http://schemas.microsoft.com/office/drawing/2014/main" xmlns="" id="{9BE7FCED-50B9-7E45-AADC-32C20D71605D}"/>
            </a:ext>
          </a:extLst>
        </cdr:cNvPr>
        <cdr:cNvSpPr txBox="1"/>
      </cdr:nvSpPr>
      <cdr:spPr>
        <a:xfrm xmlns:a="http://schemas.openxmlformats.org/drawingml/2006/main">
          <a:off x="6972019" y="3150295"/>
          <a:ext cx="898469" cy="310263"/>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100" kern="1200" dirty="0"/>
            <a:t>Services</a:t>
          </a:r>
        </a:p>
      </cdr:txBody>
    </cdr:sp>
  </cdr:relSizeAnchor>
</c:userShapes>
</file>

<file path=ppt/drawings/drawing8.xml><?xml version="1.0" encoding="utf-8"?>
<c:userShapes xmlns:c="http://schemas.openxmlformats.org/drawingml/2006/chart">
  <cdr:relSizeAnchor xmlns:cdr="http://schemas.openxmlformats.org/drawingml/2006/chartDrawing">
    <cdr:from>
      <cdr:x>0.02944</cdr:x>
      <cdr:y>0.64415</cdr:y>
    </cdr:from>
    <cdr:to>
      <cdr:x>0.14828</cdr:x>
      <cdr:y>0.76804</cdr:y>
    </cdr:to>
    <cdr:sp macro="" textlink="">
      <cdr:nvSpPr>
        <cdr:cNvPr id="2" name="TextBox 1">
          <a:extLst xmlns:a="http://schemas.openxmlformats.org/drawingml/2006/main">
            <a:ext uri="{FF2B5EF4-FFF2-40B4-BE49-F238E27FC236}">
              <a16:creationId xmlns:a16="http://schemas.microsoft.com/office/drawing/2014/main" xmlns="" id="{A9251415-6AF7-B43C-5931-C215A3FB80C7}"/>
            </a:ext>
          </a:extLst>
        </cdr:cNvPr>
        <cdr:cNvSpPr txBox="1"/>
      </cdr:nvSpPr>
      <cdr:spPr>
        <a:xfrm xmlns:a="http://schemas.openxmlformats.org/drawingml/2006/main">
          <a:off x="243788" y="2428868"/>
          <a:ext cx="983974" cy="467139"/>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100" kern="1200" dirty="0"/>
            <a:t>GENERAL </a:t>
          </a:r>
        </a:p>
      </cdr:txBody>
    </cdr:sp>
  </cdr:relSizeAnchor>
  <cdr:relSizeAnchor xmlns:cdr="http://schemas.openxmlformats.org/drawingml/2006/chartDrawing">
    <cdr:from>
      <cdr:x>0.14588</cdr:x>
      <cdr:y>0.64415</cdr:y>
    </cdr:from>
    <cdr:to>
      <cdr:x>0.31153</cdr:x>
      <cdr:y>0.78649</cdr:y>
    </cdr:to>
    <cdr:sp macro="" textlink="">
      <cdr:nvSpPr>
        <cdr:cNvPr id="3" name="TextBox 2">
          <a:extLst xmlns:a="http://schemas.openxmlformats.org/drawingml/2006/main">
            <a:ext uri="{FF2B5EF4-FFF2-40B4-BE49-F238E27FC236}">
              <a16:creationId xmlns:a16="http://schemas.microsoft.com/office/drawing/2014/main" xmlns="" id="{7E3820DE-B6BF-8C30-0B51-0A187E65DB81}"/>
            </a:ext>
          </a:extLst>
        </cdr:cNvPr>
        <cdr:cNvSpPr txBox="1"/>
      </cdr:nvSpPr>
      <cdr:spPr>
        <a:xfrm xmlns:a="http://schemas.openxmlformats.org/drawingml/2006/main">
          <a:off x="1207883" y="2428868"/>
          <a:ext cx="1371600" cy="536713"/>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ctr"/>
          <a:r>
            <a:rPr lang="en-GB" kern="1200" dirty="0"/>
            <a:t>URBAN</a:t>
          </a:r>
          <a:endParaRPr lang="en-GB" sz="1100" kern="1200" dirty="0"/>
        </a:p>
      </cdr:txBody>
    </cdr:sp>
  </cdr:relSizeAnchor>
  <cdr:relSizeAnchor xmlns:cdr="http://schemas.openxmlformats.org/drawingml/2006/chartDrawing">
    <cdr:from>
      <cdr:x>0.31033</cdr:x>
      <cdr:y>0.64152</cdr:y>
    </cdr:from>
    <cdr:to>
      <cdr:x>0.40756</cdr:x>
      <cdr:y>0.82383</cdr:y>
    </cdr:to>
    <cdr:sp macro="" textlink="">
      <cdr:nvSpPr>
        <cdr:cNvPr id="4" name="TextBox 3">
          <a:extLst xmlns:a="http://schemas.openxmlformats.org/drawingml/2006/main">
            <a:ext uri="{FF2B5EF4-FFF2-40B4-BE49-F238E27FC236}">
              <a16:creationId xmlns:a16="http://schemas.microsoft.com/office/drawing/2014/main" xmlns="" id="{1D1B4AD4-6F3D-67F7-3A1D-29217935CC85}"/>
            </a:ext>
          </a:extLst>
        </cdr:cNvPr>
        <cdr:cNvSpPr txBox="1"/>
      </cdr:nvSpPr>
      <cdr:spPr>
        <a:xfrm xmlns:a="http://schemas.openxmlformats.org/drawingml/2006/main">
          <a:off x="2569544" y="2418929"/>
          <a:ext cx="805070" cy="687426"/>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100" kern="1200" dirty="0"/>
            <a:t>RURAL </a:t>
          </a:r>
        </a:p>
      </cdr:txBody>
    </cdr:sp>
  </cdr:relSizeAnchor>
  <cdr:relSizeAnchor xmlns:cdr="http://schemas.openxmlformats.org/drawingml/2006/chartDrawing">
    <cdr:from>
      <cdr:x>0.42917</cdr:x>
      <cdr:y>0.64942</cdr:y>
    </cdr:from>
    <cdr:to>
      <cdr:x>0.57321</cdr:x>
      <cdr:y>1</cdr:y>
    </cdr:to>
    <cdr:sp macro="" textlink="">
      <cdr:nvSpPr>
        <cdr:cNvPr id="5" name="TextBox 4">
          <a:extLst xmlns:a="http://schemas.openxmlformats.org/drawingml/2006/main">
            <a:ext uri="{FF2B5EF4-FFF2-40B4-BE49-F238E27FC236}">
              <a16:creationId xmlns:a16="http://schemas.microsoft.com/office/drawing/2014/main" xmlns="" id="{CD2408BA-4EB8-378F-802C-13AC2CC5AC9A}"/>
            </a:ext>
          </a:extLst>
        </cdr:cNvPr>
        <cdr:cNvSpPr txBox="1"/>
      </cdr:nvSpPr>
      <cdr:spPr>
        <a:xfrm xmlns:a="http://schemas.openxmlformats.org/drawingml/2006/main">
          <a:off x="3553518" y="2448746"/>
          <a:ext cx="1192696" cy="1321902"/>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100" kern="1200" dirty="0"/>
            <a:t>Agriculture</a:t>
          </a:r>
        </a:p>
        <a:p xmlns:a="http://schemas.openxmlformats.org/drawingml/2006/main">
          <a:r>
            <a:rPr lang="en-GB" kern="1200" dirty="0"/>
            <a:t>Forest and fishery </a:t>
          </a:r>
          <a:endParaRPr lang="en-GB" sz="1100" kern="1200" dirty="0"/>
        </a:p>
      </cdr:txBody>
    </cdr:sp>
  </cdr:relSizeAnchor>
  <cdr:relSizeAnchor xmlns:cdr="http://schemas.openxmlformats.org/drawingml/2006/chartDrawing">
    <cdr:from>
      <cdr:x>0.57681</cdr:x>
      <cdr:y>0.65469</cdr:y>
    </cdr:from>
    <cdr:to>
      <cdr:x>0.70405</cdr:x>
      <cdr:y>0.83837</cdr:y>
    </cdr:to>
    <cdr:sp macro="" textlink="">
      <cdr:nvSpPr>
        <cdr:cNvPr id="6" name="TextBox 5">
          <a:extLst xmlns:a="http://schemas.openxmlformats.org/drawingml/2006/main">
            <a:ext uri="{FF2B5EF4-FFF2-40B4-BE49-F238E27FC236}">
              <a16:creationId xmlns:a16="http://schemas.microsoft.com/office/drawing/2014/main" xmlns="" id="{B83F7464-4D36-FF10-68A1-FE89AF4F8E41}"/>
            </a:ext>
          </a:extLst>
        </cdr:cNvPr>
        <cdr:cNvSpPr txBox="1"/>
      </cdr:nvSpPr>
      <cdr:spPr>
        <a:xfrm xmlns:a="http://schemas.openxmlformats.org/drawingml/2006/main">
          <a:off x="4776031" y="2468624"/>
          <a:ext cx="1053548" cy="692562"/>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ctr"/>
          <a:r>
            <a:rPr lang="en-GB" kern="1200" dirty="0"/>
            <a:t>I</a:t>
          </a:r>
          <a:r>
            <a:rPr lang="en-GB" sz="1100" kern="1200" dirty="0"/>
            <a:t>ndustry  </a:t>
          </a:r>
        </a:p>
      </cdr:txBody>
    </cdr:sp>
  </cdr:relSizeAnchor>
  <cdr:relSizeAnchor xmlns:cdr="http://schemas.openxmlformats.org/drawingml/2006/chartDrawing">
    <cdr:from>
      <cdr:x>0.71486</cdr:x>
      <cdr:y>0.66524</cdr:y>
    </cdr:from>
    <cdr:to>
      <cdr:x>0.83969</cdr:x>
      <cdr:y>0.88006</cdr:y>
    </cdr:to>
    <cdr:sp macro="" textlink="">
      <cdr:nvSpPr>
        <cdr:cNvPr id="7" name="TextBox 6">
          <a:extLst xmlns:a="http://schemas.openxmlformats.org/drawingml/2006/main">
            <a:ext uri="{FF2B5EF4-FFF2-40B4-BE49-F238E27FC236}">
              <a16:creationId xmlns:a16="http://schemas.microsoft.com/office/drawing/2014/main" xmlns="" id="{8A294368-07F4-DE0E-BDBE-A12C7C58E529}"/>
            </a:ext>
          </a:extLst>
        </cdr:cNvPr>
        <cdr:cNvSpPr txBox="1"/>
      </cdr:nvSpPr>
      <cdr:spPr>
        <a:xfrm xmlns:a="http://schemas.openxmlformats.org/drawingml/2006/main">
          <a:off x="5919031" y="2508381"/>
          <a:ext cx="1033670" cy="810024"/>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ctr"/>
          <a:r>
            <a:rPr lang="en-GB" sz="1100" kern="1200" dirty="0"/>
            <a:t>Construction </a:t>
          </a:r>
        </a:p>
      </cdr:txBody>
    </cdr:sp>
  </cdr:relSizeAnchor>
  <cdr:relSizeAnchor xmlns:cdr="http://schemas.openxmlformats.org/drawingml/2006/chartDrawing">
    <cdr:from>
      <cdr:x>0.8517</cdr:x>
      <cdr:y>0.64415</cdr:y>
    </cdr:from>
    <cdr:to>
      <cdr:x>0.98317</cdr:x>
      <cdr:y>0.82383</cdr:y>
    </cdr:to>
    <cdr:sp macro="" textlink="">
      <cdr:nvSpPr>
        <cdr:cNvPr id="8" name="TextBox 7">
          <a:extLst xmlns:a="http://schemas.openxmlformats.org/drawingml/2006/main">
            <a:ext uri="{FF2B5EF4-FFF2-40B4-BE49-F238E27FC236}">
              <a16:creationId xmlns:a16="http://schemas.microsoft.com/office/drawing/2014/main" xmlns="" id="{DD1943E7-F7CE-BC23-D08A-CB42FF38C5A4}"/>
            </a:ext>
          </a:extLst>
        </cdr:cNvPr>
        <cdr:cNvSpPr txBox="1"/>
      </cdr:nvSpPr>
      <cdr:spPr>
        <a:xfrm xmlns:a="http://schemas.openxmlformats.org/drawingml/2006/main">
          <a:off x="7052092" y="2428868"/>
          <a:ext cx="1088614" cy="677487"/>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ctr"/>
          <a:r>
            <a:rPr lang="en-GB" sz="1100" kern="1200" dirty="0"/>
            <a:t>Services </a:t>
          </a:r>
        </a:p>
      </cdr:txBody>
    </cdr:sp>
  </cdr:relSizeAnchor>
</c:userShapes>
</file>

<file path=ppt/drawings/drawing9.xml><?xml version="1.0" encoding="utf-8"?>
<c:userShapes xmlns:c="http://schemas.openxmlformats.org/drawingml/2006/chart">
  <cdr:relSizeAnchor xmlns:cdr="http://schemas.openxmlformats.org/drawingml/2006/chartDrawing">
    <cdr:from>
      <cdr:x>0.02134</cdr:x>
      <cdr:y>0.73944</cdr:y>
    </cdr:from>
    <cdr:to>
      <cdr:x>0.14441</cdr:x>
      <cdr:y>0.8882</cdr:y>
    </cdr:to>
    <cdr:sp macro="" textlink="">
      <cdr:nvSpPr>
        <cdr:cNvPr id="2" name="TextBox 1">
          <a:extLst xmlns:a="http://schemas.openxmlformats.org/drawingml/2006/main">
            <a:ext uri="{FF2B5EF4-FFF2-40B4-BE49-F238E27FC236}">
              <a16:creationId xmlns:a16="http://schemas.microsoft.com/office/drawing/2014/main" xmlns="" id="{9C117A97-F481-A6F5-BF18-030267F61BF0}"/>
            </a:ext>
          </a:extLst>
        </cdr:cNvPr>
        <cdr:cNvSpPr txBox="1"/>
      </cdr:nvSpPr>
      <cdr:spPr>
        <a:xfrm xmlns:a="http://schemas.openxmlformats.org/drawingml/2006/main">
          <a:off x="180941" y="2693647"/>
          <a:ext cx="1043609" cy="541904"/>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100" kern="1200" dirty="0"/>
            <a:t>Nation wide </a:t>
          </a:r>
        </a:p>
      </cdr:txBody>
    </cdr:sp>
  </cdr:relSizeAnchor>
  <cdr:relSizeAnchor xmlns:cdr="http://schemas.openxmlformats.org/drawingml/2006/chartDrawing">
    <cdr:from>
      <cdr:x>0.16551</cdr:x>
      <cdr:y>0.75136</cdr:y>
    </cdr:from>
    <cdr:to>
      <cdr:x>0.28037</cdr:x>
      <cdr:y>0.9485</cdr:y>
    </cdr:to>
    <cdr:sp macro="" textlink="">
      <cdr:nvSpPr>
        <cdr:cNvPr id="3" name="TextBox 2">
          <a:extLst xmlns:a="http://schemas.openxmlformats.org/drawingml/2006/main">
            <a:ext uri="{FF2B5EF4-FFF2-40B4-BE49-F238E27FC236}">
              <a16:creationId xmlns:a16="http://schemas.microsoft.com/office/drawing/2014/main" xmlns="" id="{57E1C717-1D74-D1BD-3E87-02B200002A74}"/>
            </a:ext>
          </a:extLst>
        </cdr:cNvPr>
        <cdr:cNvSpPr txBox="1"/>
      </cdr:nvSpPr>
      <cdr:spPr>
        <a:xfrm xmlns:a="http://schemas.openxmlformats.org/drawingml/2006/main">
          <a:off x="1403454" y="2737094"/>
          <a:ext cx="974035" cy="718145"/>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100" kern="1200" dirty="0"/>
            <a:t>5-11 years </a:t>
          </a:r>
        </a:p>
      </cdr:txBody>
    </cdr:sp>
  </cdr:relSizeAnchor>
  <cdr:relSizeAnchor xmlns:cdr="http://schemas.openxmlformats.org/drawingml/2006/chartDrawing">
    <cdr:from>
      <cdr:x>0.3003</cdr:x>
      <cdr:y>0.75035</cdr:y>
    </cdr:from>
    <cdr:to>
      <cdr:x>0.42688</cdr:x>
      <cdr:y>0.93546</cdr:y>
    </cdr:to>
    <cdr:sp macro="" textlink="">
      <cdr:nvSpPr>
        <cdr:cNvPr id="4" name="TextBox 3">
          <a:extLst xmlns:a="http://schemas.openxmlformats.org/drawingml/2006/main">
            <a:ext uri="{FF2B5EF4-FFF2-40B4-BE49-F238E27FC236}">
              <a16:creationId xmlns:a16="http://schemas.microsoft.com/office/drawing/2014/main" xmlns="" id="{A0641A98-9C66-3877-5707-95E44AC63C69}"/>
            </a:ext>
          </a:extLst>
        </cdr:cNvPr>
        <cdr:cNvSpPr txBox="1"/>
      </cdr:nvSpPr>
      <cdr:spPr>
        <a:xfrm xmlns:a="http://schemas.openxmlformats.org/drawingml/2006/main">
          <a:off x="2546454" y="2733404"/>
          <a:ext cx="1073427" cy="674327"/>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100" kern="1200" dirty="0"/>
            <a:t>12-14 years </a:t>
          </a:r>
        </a:p>
      </cdr:txBody>
    </cdr:sp>
  </cdr:relSizeAnchor>
  <cdr:relSizeAnchor xmlns:cdr="http://schemas.openxmlformats.org/drawingml/2006/chartDrawing">
    <cdr:from>
      <cdr:x>0.43861</cdr:x>
      <cdr:y>0.75035</cdr:y>
    </cdr:from>
    <cdr:to>
      <cdr:x>0.55933</cdr:x>
      <cdr:y>0.93546</cdr:y>
    </cdr:to>
    <cdr:sp macro="" textlink="">
      <cdr:nvSpPr>
        <cdr:cNvPr id="5" name="TextBox 4">
          <a:extLst xmlns:a="http://schemas.openxmlformats.org/drawingml/2006/main">
            <a:ext uri="{FF2B5EF4-FFF2-40B4-BE49-F238E27FC236}">
              <a16:creationId xmlns:a16="http://schemas.microsoft.com/office/drawing/2014/main" xmlns="" id="{16F4DCC1-E71E-EA1D-64CB-59BC8E6B28B7}"/>
            </a:ext>
          </a:extLst>
        </cdr:cNvPr>
        <cdr:cNvSpPr txBox="1"/>
      </cdr:nvSpPr>
      <cdr:spPr>
        <a:xfrm xmlns:a="http://schemas.openxmlformats.org/drawingml/2006/main">
          <a:off x="3719272" y="2733404"/>
          <a:ext cx="1023730" cy="674327"/>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100" kern="1200" dirty="0"/>
            <a:t>15-17 </a:t>
          </a:r>
        </a:p>
      </cdr:txBody>
    </cdr:sp>
  </cdr:relSizeAnchor>
  <cdr:relSizeAnchor xmlns:cdr="http://schemas.openxmlformats.org/drawingml/2006/chartDrawing">
    <cdr:from>
      <cdr:x>0.55347</cdr:x>
      <cdr:y>0.74489</cdr:y>
    </cdr:from>
    <cdr:to>
      <cdr:x>0.69998</cdr:x>
      <cdr:y>0.97681</cdr:y>
    </cdr:to>
    <cdr:sp macro="" textlink="">
      <cdr:nvSpPr>
        <cdr:cNvPr id="6" name="TextBox 5">
          <a:extLst xmlns:a="http://schemas.openxmlformats.org/drawingml/2006/main">
            <a:ext uri="{FF2B5EF4-FFF2-40B4-BE49-F238E27FC236}">
              <a16:creationId xmlns:a16="http://schemas.microsoft.com/office/drawing/2014/main" xmlns="" id="{14D0F0DE-62BF-FDC9-A9C2-1EDE86849031}"/>
            </a:ext>
          </a:extLst>
        </cdr:cNvPr>
        <cdr:cNvSpPr txBox="1"/>
      </cdr:nvSpPr>
      <cdr:spPr>
        <a:xfrm xmlns:a="http://schemas.openxmlformats.org/drawingml/2006/main">
          <a:off x="4693307" y="2713525"/>
          <a:ext cx="1242391" cy="844826"/>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pPr algn="ctr"/>
          <a:r>
            <a:rPr lang="en-GB" sz="1100" kern="1200" dirty="0"/>
            <a:t>Agriculture, forest and fishery </a:t>
          </a:r>
        </a:p>
      </cdr:txBody>
    </cdr:sp>
  </cdr:relSizeAnchor>
  <cdr:relSizeAnchor xmlns:cdr="http://schemas.openxmlformats.org/drawingml/2006/chartDrawing">
    <cdr:from>
      <cdr:x>0.69295</cdr:x>
      <cdr:y>0.75035</cdr:y>
    </cdr:from>
    <cdr:to>
      <cdr:x>0.84832</cdr:x>
      <cdr:y>0.99869</cdr:y>
    </cdr:to>
    <cdr:sp macro="" textlink="">
      <cdr:nvSpPr>
        <cdr:cNvPr id="7" name="TextBox 6">
          <a:extLst xmlns:a="http://schemas.openxmlformats.org/drawingml/2006/main">
            <a:ext uri="{FF2B5EF4-FFF2-40B4-BE49-F238E27FC236}">
              <a16:creationId xmlns:a16="http://schemas.microsoft.com/office/drawing/2014/main" xmlns="" id="{D3F6C5C5-6A96-AF67-1FF4-A9D4F21C6D16}"/>
            </a:ext>
          </a:extLst>
        </cdr:cNvPr>
        <cdr:cNvSpPr txBox="1"/>
      </cdr:nvSpPr>
      <cdr:spPr>
        <a:xfrm xmlns:a="http://schemas.openxmlformats.org/drawingml/2006/main">
          <a:off x="5876063" y="2733404"/>
          <a:ext cx="1317491" cy="904667"/>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100" kern="1200" dirty="0"/>
            <a:t>Industrial and construction </a:t>
          </a:r>
        </a:p>
      </cdr:txBody>
    </cdr:sp>
  </cdr:relSizeAnchor>
  <cdr:relSizeAnchor xmlns:cdr="http://schemas.openxmlformats.org/drawingml/2006/chartDrawing">
    <cdr:from>
      <cdr:x>0.86171</cdr:x>
      <cdr:y>0.75581</cdr:y>
    </cdr:from>
    <cdr:to>
      <cdr:x>0.97777</cdr:x>
      <cdr:y>0.9277</cdr:y>
    </cdr:to>
    <cdr:sp macro="" textlink="">
      <cdr:nvSpPr>
        <cdr:cNvPr id="8" name="TextBox 7">
          <a:extLst xmlns:a="http://schemas.openxmlformats.org/drawingml/2006/main">
            <a:ext uri="{FF2B5EF4-FFF2-40B4-BE49-F238E27FC236}">
              <a16:creationId xmlns:a16="http://schemas.microsoft.com/office/drawing/2014/main" xmlns="" id="{E7524A6E-41CB-C4AC-2943-F425E831A229}"/>
            </a:ext>
          </a:extLst>
        </cdr:cNvPr>
        <cdr:cNvSpPr txBox="1"/>
      </cdr:nvSpPr>
      <cdr:spPr>
        <a:xfrm xmlns:a="http://schemas.openxmlformats.org/drawingml/2006/main">
          <a:off x="7307137" y="2753282"/>
          <a:ext cx="984135" cy="626165"/>
        </a:xfrm>
        <a:prstGeom xmlns:a="http://schemas.openxmlformats.org/drawingml/2006/main" prst="rect">
          <a:avLst/>
        </a:prstGeom>
        <a:solidFill xmlns:a="http://schemas.openxmlformats.org/drawingml/2006/main">
          <a:srgbClr val="FDF1EE"/>
        </a:solidFill>
      </cdr:spPr>
      <cdr:txBody>
        <a:bodyPr xmlns:a="http://schemas.openxmlformats.org/drawingml/2006/main" vertOverflow="clip" wrap="square" rtlCol="0"/>
        <a:lstStyle xmlns:a="http://schemas.openxmlformats.org/drawingml/2006/main"/>
        <a:p xmlns:a="http://schemas.openxmlformats.org/drawingml/2006/main">
          <a:r>
            <a:rPr lang="en-GB" sz="1100" kern="1200" dirty="0"/>
            <a:t>Services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637264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c040bd3e7b_1_17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c040bd3e7b_1_17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1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c040bd3e7b_1_17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c040bd3e7b_1_17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c040bd3e7b_1_1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c040bd3e7b_1_1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c040bd3e7b_1_17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c040bd3e7b_1_17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c040bd3e7b_1_17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c040bd3e7b_1_17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35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c040bd3e7b_1_17069:notes"/>
          <p:cNvSpPr>
            <a:spLocks noGrp="1" noRot="1" noChangeAspect="1"/>
          </p:cNvSpPr>
          <p:nvPr>
            <p:ph type="sldImg" idx="2"/>
          </p:nvPr>
        </p:nvSpPr>
        <p:spPr>
          <a:xfrm>
            <a:off x="92075" y="746125"/>
            <a:ext cx="6621463"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c040bd3e7b_1_17069:notes"/>
          <p:cNvSpPr txBox="1">
            <a:spLocks noGrp="1"/>
          </p:cNvSpPr>
          <p:nvPr>
            <p:ph type="body" idx="1"/>
          </p:nvPr>
        </p:nvSpPr>
        <p:spPr>
          <a:xfrm>
            <a:off x="680562" y="4721186"/>
            <a:ext cx="544449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940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c040bd3e7b_1_17069:notes"/>
          <p:cNvSpPr>
            <a:spLocks noGrp="1" noRot="1" noChangeAspect="1"/>
          </p:cNvSpPr>
          <p:nvPr>
            <p:ph type="sldImg" idx="2"/>
          </p:nvPr>
        </p:nvSpPr>
        <p:spPr>
          <a:xfrm>
            <a:off x="92075" y="746125"/>
            <a:ext cx="6621463"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c040bd3e7b_1_17069:notes"/>
          <p:cNvSpPr txBox="1">
            <a:spLocks noGrp="1"/>
          </p:cNvSpPr>
          <p:nvPr>
            <p:ph type="body" idx="1"/>
          </p:nvPr>
        </p:nvSpPr>
        <p:spPr>
          <a:xfrm>
            <a:off x="680562" y="4721186"/>
            <a:ext cx="544449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854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c040bd3e7b_1_17069:notes"/>
          <p:cNvSpPr>
            <a:spLocks noGrp="1" noRot="1" noChangeAspect="1"/>
          </p:cNvSpPr>
          <p:nvPr>
            <p:ph type="sldImg" idx="2"/>
          </p:nvPr>
        </p:nvSpPr>
        <p:spPr>
          <a:xfrm>
            <a:off x="92075" y="746125"/>
            <a:ext cx="6621463"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c040bd3e7b_1_17069:notes"/>
          <p:cNvSpPr txBox="1">
            <a:spLocks noGrp="1"/>
          </p:cNvSpPr>
          <p:nvPr>
            <p:ph type="body" idx="1"/>
          </p:nvPr>
        </p:nvSpPr>
        <p:spPr>
          <a:xfrm>
            <a:off x="680562" y="4721186"/>
            <a:ext cx="544449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515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c040bd3e7b_1_17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c040bd3e7b_1_17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Năm 2023, dân số trẻ em từ 5 đến 17 tuổi của Việt Nam là 20,6 triệu người, chiếm 20,6% tổng dân số toàn quốc. Trong đó, trẻ em nhóm 5-11 tuổi là 11,8 triệu người chiếm 57,2%, trẻ em các nhóm 12-14 tuổi và 15-17 tuổi lần lượt là, 4,7 triệu người và 4,1 triệu người chiếm 22,9% và 19,9%. Trẻ em sống ở khu vực thành thị chiếm 35,0%, ở khu vực nông thôn chiếm 65,0%.</a:t>
            </a:r>
          </a:p>
          <a:p>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19</a:t>
            </a:fld>
            <a:endParaRPr lang="en-US"/>
          </a:p>
        </p:txBody>
      </p:sp>
    </p:spTree>
    <p:extLst>
      <p:ext uri="{BB962C8B-B14F-4D97-AF65-F5344CB8AC3E}">
        <p14:creationId xmlns:p14="http://schemas.microsoft.com/office/powerpoint/2010/main" val="183662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c02284f696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c02284f696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c040bd3e7b_1_17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c040bd3e7b_1_17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3389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c040bd3e7b_1_1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c040bd3e7b_1_1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4696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Năm</a:t>
            </a:r>
            <a:r>
              <a:rPr lang="en-US" sz="1200" kern="1200" baseline="0" dirty="0">
                <a:solidFill>
                  <a:schemeClr val="tx1"/>
                </a:solidFill>
                <a:effectLst/>
                <a:latin typeface="+mn-lt"/>
                <a:ea typeface="+mn-ea"/>
                <a:cs typeface="+mn-cs"/>
              </a:rPr>
              <a:t> 2023, </a:t>
            </a:r>
            <a:r>
              <a:rPr lang="en-US" sz="1200" kern="1200" baseline="0" dirty="0" err="1">
                <a:solidFill>
                  <a:schemeClr val="tx1"/>
                </a:solidFill>
                <a:effectLst/>
                <a:latin typeface="+mn-lt"/>
                <a:ea typeface="+mn-ea"/>
                <a:cs typeface="+mn-cs"/>
              </a:rPr>
              <a:t>t</a:t>
            </a:r>
            <a:r>
              <a:rPr lang="en-US" sz="1200" kern="1200" dirty="0" err="1">
                <a:solidFill>
                  <a:schemeClr val="tx1"/>
                </a:solidFill>
                <a:effectLst/>
                <a:latin typeface="+mn-lt"/>
                <a:ea typeface="+mn-ea"/>
                <a:cs typeface="+mn-cs"/>
              </a:rPr>
              <a:t>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731,6 </a:t>
            </a:r>
            <a:r>
              <a:rPr lang="en-US" sz="1200" kern="1200" dirty="0" err="1">
                <a:solidFill>
                  <a:schemeClr val="tx1"/>
                </a:solidFill>
                <a:effectLst/>
                <a:latin typeface="+mn-lt"/>
                <a:ea typeface="+mn-ea"/>
                <a:cs typeface="+mn-cs"/>
              </a:rPr>
              <a:t>nghìn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gần</a:t>
            </a:r>
            <a:r>
              <a:rPr lang="en-US" sz="1200" kern="1200" dirty="0">
                <a:solidFill>
                  <a:schemeClr val="tx1"/>
                </a:solidFill>
                <a:effectLst/>
                <a:latin typeface="+mn-lt"/>
                <a:ea typeface="+mn-ea"/>
                <a:cs typeface="+mn-cs"/>
              </a:rPr>
              <a:t> 2,5 </a:t>
            </a:r>
            <a:r>
              <a:rPr lang="en-US" sz="1200" kern="1200" dirty="0" err="1">
                <a:solidFill>
                  <a:schemeClr val="tx1"/>
                </a:solidFill>
                <a:effectLst/>
                <a:latin typeface="+mn-lt"/>
                <a:ea typeface="+mn-ea"/>
                <a:cs typeface="+mn-cs"/>
              </a:rPr>
              <a:t>lần</a:t>
            </a:r>
            <a:r>
              <a:rPr lang="en-US" sz="1200" kern="1200" dirty="0">
                <a:solidFill>
                  <a:schemeClr val="tx1"/>
                </a:solidFill>
                <a:effectLst/>
                <a:latin typeface="+mn-lt"/>
                <a:ea typeface="+mn-ea"/>
                <a:cs typeface="+mn-cs"/>
              </a:rPr>
              <a:t> so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5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2018. </a:t>
            </a:r>
            <a:r>
              <a:rPr lang="en-US" sz="1200" kern="1200" dirty="0" err="1">
                <a:solidFill>
                  <a:schemeClr val="tx1"/>
                </a:solidFill>
                <a:effectLst/>
                <a:latin typeface="+mn-lt"/>
                <a:ea typeface="+mn-ea"/>
                <a:cs typeface="+mn-cs"/>
              </a:rPr>
              <a:t>Đa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đang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trú</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khu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a:t>
            </a:r>
            <a:r>
              <a:rPr lang="en-US" sz="1200" kern="1200" dirty="0">
                <a:solidFill>
                  <a:schemeClr val="tx1"/>
                </a:solidFill>
                <a:effectLst/>
                <a:latin typeface="+mn-lt"/>
                <a:ea typeface="+mn-ea"/>
                <a:cs typeface="+mn-cs"/>
              </a:rPr>
              <a:t>, 84,6%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tập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miền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núi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Bắc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Bắc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52,5%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ở 4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còn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chỉ</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chiếm</a:t>
            </a:r>
            <a:r>
              <a:rPr lang="en-US" sz="1200" kern="1200" dirty="0">
                <a:solidFill>
                  <a:schemeClr val="tx1"/>
                </a:solidFill>
                <a:effectLst/>
                <a:latin typeface="+mn-lt"/>
                <a:ea typeface="+mn-ea"/>
                <a:cs typeface="+mn-cs"/>
              </a:rPr>
              <a:t> 47,5%. </a:t>
            </a:r>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22</a:t>
            </a:fld>
            <a:endParaRPr lang="en-US"/>
          </a:p>
        </p:txBody>
      </p:sp>
    </p:spTree>
    <p:extLst>
      <p:ext uri="{BB962C8B-B14F-4D97-AF65-F5344CB8AC3E}">
        <p14:creationId xmlns:p14="http://schemas.microsoft.com/office/powerpoint/2010/main" val="2475108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Năm</a:t>
            </a:r>
            <a:r>
              <a:rPr lang="en-US" sz="1200" kern="1200" baseline="0" dirty="0">
                <a:solidFill>
                  <a:schemeClr val="tx1"/>
                </a:solidFill>
                <a:effectLst/>
                <a:latin typeface="+mn-lt"/>
                <a:ea typeface="+mn-ea"/>
                <a:cs typeface="+mn-cs"/>
              </a:rPr>
              <a:t> 2023, </a:t>
            </a:r>
            <a:r>
              <a:rPr lang="en-US" sz="1200" kern="1200" baseline="0" dirty="0" err="1">
                <a:solidFill>
                  <a:schemeClr val="tx1"/>
                </a:solidFill>
                <a:effectLst/>
                <a:latin typeface="+mn-lt"/>
                <a:ea typeface="+mn-ea"/>
                <a:cs typeface="+mn-cs"/>
              </a:rPr>
              <a:t>t</a:t>
            </a:r>
            <a:r>
              <a:rPr lang="en-US" sz="1200" kern="1200" dirty="0" err="1">
                <a:solidFill>
                  <a:schemeClr val="tx1"/>
                </a:solidFill>
                <a:effectLst/>
                <a:latin typeface="+mn-lt"/>
                <a:ea typeface="+mn-ea"/>
                <a:cs typeface="+mn-cs"/>
              </a:rPr>
              <a:t>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731,6 </a:t>
            </a:r>
            <a:r>
              <a:rPr lang="en-US" sz="1200" kern="1200" dirty="0" err="1">
                <a:solidFill>
                  <a:schemeClr val="tx1"/>
                </a:solidFill>
                <a:effectLst/>
                <a:latin typeface="+mn-lt"/>
                <a:ea typeface="+mn-ea"/>
                <a:cs typeface="+mn-cs"/>
              </a:rPr>
              <a:t>nghìn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gần</a:t>
            </a:r>
            <a:r>
              <a:rPr lang="en-US" sz="1200" kern="1200" dirty="0">
                <a:solidFill>
                  <a:schemeClr val="tx1"/>
                </a:solidFill>
                <a:effectLst/>
                <a:latin typeface="+mn-lt"/>
                <a:ea typeface="+mn-ea"/>
                <a:cs typeface="+mn-cs"/>
              </a:rPr>
              <a:t> 2,5 </a:t>
            </a:r>
            <a:r>
              <a:rPr lang="en-US" sz="1200" kern="1200" dirty="0" err="1">
                <a:solidFill>
                  <a:schemeClr val="tx1"/>
                </a:solidFill>
                <a:effectLst/>
                <a:latin typeface="+mn-lt"/>
                <a:ea typeface="+mn-ea"/>
                <a:cs typeface="+mn-cs"/>
              </a:rPr>
              <a:t>lần</a:t>
            </a:r>
            <a:r>
              <a:rPr lang="en-US" sz="1200" kern="1200" dirty="0">
                <a:solidFill>
                  <a:schemeClr val="tx1"/>
                </a:solidFill>
                <a:effectLst/>
                <a:latin typeface="+mn-lt"/>
                <a:ea typeface="+mn-ea"/>
                <a:cs typeface="+mn-cs"/>
              </a:rPr>
              <a:t> so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5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2018. </a:t>
            </a:r>
            <a:r>
              <a:rPr lang="en-US" sz="1200" kern="1200" dirty="0" err="1">
                <a:solidFill>
                  <a:schemeClr val="tx1"/>
                </a:solidFill>
                <a:effectLst/>
                <a:latin typeface="+mn-lt"/>
                <a:ea typeface="+mn-ea"/>
                <a:cs typeface="+mn-cs"/>
              </a:rPr>
              <a:t>Đa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đang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trú</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khu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a:t>
            </a:r>
            <a:r>
              <a:rPr lang="en-US" sz="1200" kern="1200" dirty="0">
                <a:solidFill>
                  <a:schemeClr val="tx1"/>
                </a:solidFill>
                <a:effectLst/>
                <a:latin typeface="+mn-lt"/>
                <a:ea typeface="+mn-ea"/>
                <a:cs typeface="+mn-cs"/>
              </a:rPr>
              <a:t>, 84,6%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tập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miền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núi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Bắc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Bắc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52,5%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ở 4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còn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chỉ</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chiếm</a:t>
            </a:r>
            <a:r>
              <a:rPr lang="en-US" sz="1200" kern="1200" dirty="0">
                <a:solidFill>
                  <a:schemeClr val="tx1"/>
                </a:solidFill>
                <a:effectLst/>
                <a:latin typeface="+mn-lt"/>
                <a:ea typeface="+mn-ea"/>
                <a:cs typeface="+mn-cs"/>
              </a:rPr>
              <a:t> 47,5%. </a:t>
            </a:r>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23</a:t>
            </a:fld>
            <a:endParaRPr lang="en-US"/>
          </a:p>
        </p:txBody>
      </p:sp>
    </p:spTree>
    <p:extLst>
      <p:ext uri="{BB962C8B-B14F-4D97-AF65-F5344CB8AC3E}">
        <p14:creationId xmlns:p14="http://schemas.microsoft.com/office/powerpoint/2010/main" val="3753620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Hơn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a:t>
            </a:r>
            <a:r>
              <a:rPr lang="en-US" sz="1200" kern="1200" dirty="0">
                <a:solidFill>
                  <a:schemeClr val="tx1"/>
                </a:solidFill>
                <a:effectLst/>
                <a:latin typeface="+mn-lt"/>
                <a:ea typeface="+mn-ea"/>
                <a:cs typeface="+mn-cs"/>
              </a:rPr>
              <a:t> (70,6%)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15-17 </a:t>
            </a:r>
            <a:r>
              <a:rPr lang="en-US" sz="1200" kern="1200" dirty="0" err="1">
                <a:solidFill>
                  <a:schemeClr val="tx1"/>
                </a:solidFill>
                <a:effectLst/>
                <a:latin typeface="+mn-lt"/>
                <a:ea typeface="+mn-ea"/>
                <a:cs typeface="+mn-cs"/>
              </a:rPr>
              <a:t>tuổi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tuổi</a:t>
            </a:r>
            <a:r>
              <a:rPr lang="en-US" sz="1200" kern="1200" dirty="0">
                <a:solidFill>
                  <a:schemeClr val="tx1"/>
                </a:solidFill>
                <a:effectLst/>
                <a:latin typeface="+mn-lt"/>
                <a:ea typeface="+mn-ea"/>
                <a:cs typeface="+mn-cs"/>
              </a:rPr>
              <a:t> 12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14 </a:t>
            </a:r>
            <a:r>
              <a:rPr lang="en-US" sz="1200" kern="1200" dirty="0" err="1">
                <a:solidFill>
                  <a:schemeClr val="tx1"/>
                </a:solidFill>
                <a:effectLst/>
                <a:latin typeface="+mn-lt"/>
                <a:ea typeface="+mn-ea"/>
                <a:cs typeface="+mn-cs"/>
              </a:rPr>
              <a:t>chiếm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tỷ</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trọng</a:t>
            </a:r>
            <a:r>
              <a:rPr lang="en-US" sz="1200" kern="1200" dirty="0">
                <a:solidFill>
                  <a:schemeClr val="tx1"/>
                </a:solidFill>
                <a:effectLst/>
                <a:latin typeface="+mn-lt"/>
                <a:ea typeface="+mn-ea"/>
                <a:cs typeface="+mn-cs"/>
              </a:rPr>
              <a:t> 23,8% </a:t>
            </a:r>
            <a:r>
              <a:rPr lang="en-US" sz="1200" kern="1200" dirty="0" err="1">
                <a:solidFill>
                  <a:schemeClr val="tx1"/>
                </a:solidFill>
                <a:effectLst/>
                <a:latin typeface="+mn-lt"/>
                <a:ea typeface="+mn-ea"/>
                <a:cs typeface="+mn-cs"/>
              </a:rPr>
              <a:t>tổng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5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11 </a:t>
            </a:r>
            <a:r>
              <a:rPr lang="en-US" sz="1200" kern="1200" dirty="0" err="1">
                <a:solidFill>
                  <a:schemeClr val="tx1"/>
                </a:solidFill>
                <a:effectLst/>
                <a:latin typeface="+mn-lt"/>
                <a:ea typeface="+mn-ea"/>
                <a:cs typeface="+mn-cs"/>
              </a:rPr>
              <a:t>tuổi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chiếm</a:t>
            </a:r>
            <a:r>
              <a:rPr lang="en-US" sz="1200" kern="1200" dirty="0">
                <a:solidFill>
                  <a:schemeClr val="tx1"/>
                </a:solidFill>
                <a:effectLst/>
                <a:latin typeface="+mn-lt"/>
                <a:ea typeface="+mn-ea"/>
                <a:cs typeface="+mn-cs"/>
              </a:rPr>
              <a:t> 5,6%.</a:t>
            </a:r>
          </a:p>
        </p:txBody>
      </p:sp>
      <p:sp>
        <p:nvSpPr>
          <p:cNvPr id="4" name="Slide Number Placeholder 3"/>
          <p:cNvSpPr>
            <a:spLocks noGrp="1"/>
          </p:cNvSpPr>
          <p:nvPr>
            <p:ph type="sldNum" sz="quarter" idx="10"/>
          </p:nvPr>
        </p:nvSpPr>
        <p:spPr/>
        <p:txBody>
          <a:bodyPr/>
          <a:lstStyle/>
          <a:p>
            <a:fld id="{D0251AE4-CEF4-4B20-8549-481F8296B67C}" type="slidenum">
              <a:rPr lang="en-US" smtClean="0"/>
              <a:t>24</a:t>
            </a:fld>
            <a:endParaRPr lang="en-US"/>
          </a:p>
        </p:txBody>
      </p:sp>
    </p:spTree>
    <p:extLst>
      <p:ext uri="{BB962C8B-B14F-4D97-AF65-F5344CB8AC3E}">
        <p14:creationId xmlns:p14="http://schemas.microsoft.com/office/powerpoint/2010/main" val="959772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Trẻ em tham gia lao động thường bị hạn chế cơ hội được đi học. Chỉ có 44,9% tổng số các em đang được đi học, thấp hơn rất nhiều so với con số chung của trẻ em toàn quốc, 96,4%.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25</a:t>
            </a:fld>
            <a:endParaRPr lang="en-US"/>
          </a:p>
        </p:txBody>
      </p:sp>
    </p:spTree>
    <p:extLst>
      <p:ext uri="{BB962C8B-B14F-4D97-AF65-F5344CB8AC3E}">
        <p14:creationId xmlns:p14="http://schemas.microsoft.com/office/powerpoint/2010/main" val="1184499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lý</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tỷ</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trọng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sớm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lý</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hoàn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xuất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gần</a:t>
            </a:r>
            <a:r>
              <a:rPr lang="en-US" sz="1200" kern="1200" dirty="0">
                <a:solidFill>
                  <a:schemeClr val="tx1"/>
                </a:solidFill>
                <a:effectLst/>
                <a:latin typeface="+mn-lt"/>
                <a:ea typeface="+mn-ea"/>
                <a:cs typeface="+mn-cs"/>
              </a:rPr>
              <a:t> 60</a:t>
            </a:r>
            <a:r>
              <a:rPr lang="en-US" sz="1200" kern="120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26</a:t>
            </a:fld>
            <a:endParaRPr lang="en-US"/>
          </a:p>
        </p:txBody>
      </p:sp>
    </p:spTree>
    <p:extLst>
      <p:ext uri="{BB962C8B-B14F-4D97-AF65-F5344CB8AC3E}">
        <p14:creationId xmlns:p14="http://schemas.microsoft.com/office/powerpoint/2010/main" val="908269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i="1" kern="1200">
                <a:solidFill>
                  <a:schemeClr val="tx1"/>
                </a:solidFill>
                <a:effectLst/>
                <a:latin typeface="+mn-lt"/>
                <a:ea typeface="+mn-ea"/>
                <a:cs typeface="+mn-cs"/>
              </a:rPr>
              <a:t>Lao động trẻ em là trẻ em tham gia làm các công việc trái với quỵ định của pháp luật về bảo vệ quyền trẻ em hoặc gây ảnh hưởng tiêu cực đến thể lực, trí lực, nhân cách hoặc cản trở sự phát triển toàn diện của trẻ em. Chương III sẽ đi sâu phân tích thực trạng của lao động trẻ em, qua đó cho thấy quy mô, cơ cấu lao đông trẻ em, các phân loại lao động trẻ em, tình trạng đi học, vấn đề sức khỏe mà trẻ bị ảnh hưởng, vị thế trong công việc, tuổi bắt đầu làm việc, yếu tố ảnh hưởng đến xác suất trở thành lao động trẻ em, tình trạng trẻ em làm nhiều giờ, làm việc ban đêm…</a:t>
            </a:r>
          </a:p>
          <a:p>
            <a:endParaRPr lang="en-US" sz="1200" i="1"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Năm 2023, cả nước có hơn</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330</a:t>
            </a:r>
            <a:r>
              <a:rPr lang="en-US" sz="1200" kern="1200" baseline="0">
                <a:solidFill>
                  <a:schemeClr val="tx1"/>
                </a:solidFill>
                <a:effectLst/>
                <a:latin typeface="+mn-lt"/>
                <a:ea typeface="+mn-ea"/>
                <a:cs typeface="+mn-cs"/>
              </a:rPr>
              <a:t> nghìn</a:t>
            </a:r>
            <a:r>
              <a:rPr lang="en-US" sz="1200" kern="1200">
                <a:solidFill>
                  <a:schemeClr val="tx1"/>
                </a:solidFill>
                <a:effectLst/>
                <a:latin typeface="+mn-lt"/>
                <a:ea typeface="+mn-ea"/>
                <a:cs typeface="+mn-cs"/>
              </a:rPr>
              <a:t> lao động trẻ em, chiếm 1,60% tổng số trẻ em 5-17 tuổi, và chiếm 45,1% trẻ em tham gia lao động.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Kết quả điều tra năm 2023 cũng cho thấy, có gần bốn phần năm (78,8</a:t>
            </a:r>
            <a:r>
              <a:rPr lang="vi-VN"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 lao động trẻ em đang cư trú ở khu vực nông thôn, và 59,0% lao động là trẻ em trai.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27</a:t>
            </a:fld>
            <a:endParaRPr lang="en-US"/>
          </a:p>
        </p:txBody>
      </p:sp>
    </p:spTree>
    <p:extLst>
      <p:ext uri="{BB962C8B-B14F-4D97-AF65-F5344CB8AC3E}">
        <p14:creationId xmlns:p14="http://schemas.microsoft.com/office/powerpoint/2010/main" val="3532656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Tỷ lệ lao động trẻ em trên dân số trẻ em chung của cả nước là 1,6%, tức là cứ 100 trẻ em trong độ tuổi 5-17 thì có gần 2 người là lao động trẻ em. </a:t>
            </a:r>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28</a:t>
            </a:fld>
            <a:endParaRPr lang="en-US"/>
          </a:p>
        </p:txBody>
      </p:sp>
    </p:spTree>
    <p:extLst>
      <p:ext uri="{BB962C8B-B14F-4D97-AF65-F5344CB8AC3E}">
        <p14:creationId xmlns:p14="http://schemas.microsoft.com/office/powerpoint/2010/main" val="70964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indent="457200" algn="just">
              <a:lnSpc>
                <a:spcPct val="107000"/>
              </a:lnSpc>
              <a:spcBef>
                <a:spcPts val="60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Trong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269,6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nghìn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(22,0%),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100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(97,4%)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29</a:t>
            </a:fld>
            <a:endParaRPr lang="en-US"/>
          </a:p>
        </p:txBody>
      </p:sp>
    </p:spTree>
    <p:extLst>
      <p:ext uri="{BB962C8B-B14F-4D97-AF65-F5344CB8AC3E}">
        <p14:creationId xmlns:p14="http://schemas.microsoft.com/office/powerpoint/2010/main" val="12073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c040bd3e7b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c040bd3e7b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indent="457200" algn="just">
              <a:lnSpc>
                <a:spcPct val="120000"/>
              </a:lnSpc>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Càng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càng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xu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phi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5-11,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76%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12-14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59,9%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15-17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giảm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26,5%.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tỷ</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phi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24,3%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73,5%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15-17.</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lâm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thủy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gặp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khác</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lâm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thủy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31,9%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dịch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57,0%;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84,3%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dựng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100%.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30</a:t>
            </a:fld>
            <a:endParaRPr lang="en-US"/>
          </a:p>
        </p:txBody>
      </p:sp>
    </p:spTree>
    <p:extLst>
      <p:ext uri="{BB962C8B-B14F-4D97-AF65-F5344CB8AC3E}">
        <p14:creationId xmlns:p14="http://schemas.microsoft.com/office/powerpoint/2010/main" val="1235704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Lao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trẻ</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chủ</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yếu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tham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giản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đơn</a:t>
            </a:r>
            <a:r>
              <a:rPr lang="en-US" sz="1800" dirty="0">
                <a:effectLst/>
                <a:latin typeface="Times New Roman" panose="02020603050405020304" pitchFamily="18" charset="0"/>
                <a:ea typeface="Calibri" panose="020F0502020204030204" pitchFamily="34" charset="0"/>
              </a:rPr>
              <a:t> (56,0%), </a:t>
            </a:r>
            <a:r>
              <a:rPr lang="en-US" sz="1800" dirty="0" err="1">
                <a:effectLst/>
                <a:latin typeface="Times New Roman" panose="02020603050405020304" pitchFamily="18" charset="0"/>
                <a:ea typeface="Calibri" panose="020F0502020204030204" pitchFamily="34" charset="0"/>
              </a:rPr>
              <a:t>nhiệm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vụ</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tưởng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nhẹ</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nhàng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nằm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mục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gây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trẻ</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thực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nhóm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trẻ</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dưới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tuổi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chiếm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tỷ</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móc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(14,0%);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(11,5%);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(11,5%).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31</a:t>
            </a:fld>
            <a:endParaRPr lang="en-US"/>
          </a:p>
        </p:txBody>
      </p:sp>
    </p:spTree>
    <p:extLst>
      <p:ext uri="{BB962C8B-B14F-4D97-AF65-F5344CB8AC3E}">
        <p14:creationId xmlns:p14="http://schemas.microsoft.com/office/powerpoint/2010/main" val="53983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lgn="just">
              <a:lnSpc>
                <a:spcPct val="107000"/>
              </a:lnSpc>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vốn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dễ</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tổn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(36,4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12-14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17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(44,8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32</a:t>
            </a:fld>
            <a:endParaRPr lang="en-US"/>
          </a:p>
        </p:txBody>
      </p:sp>
    </p:spTree>
    <p:extLst>
      <p:ext uri="{BB962C8B-B14F-4D97-AF65-F5344CB8AC3E}">
        <p14:creationId xmlns:p14="http://schemas.microsoft.com/office/powerpoint/2010/main" val="1810733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ban </a:t>
            </a:r>
            <a:r>
              <a:rPr lang="en-US" sz="1200" kern="1200" dirty="0" err="1">
                <a:solidFill>
                  <a:schemeClr val="tx1"/>
                </a:solidFill>
                <a:effectLst/>
                <a:latin typeface="+mn-lt"/>
                <a:ea typeface="+mn-ea"/>
                <a:cs typeface="+mn-cs"/>
              </a:rPr>
              <a:t>đêm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22 </a:t>
            </a:r>
            <a:r>
              <a:rPr lang="en-US" sz="1200" kern="1200" dirty="0" err="1">
                <a:solidFill>
                  <a:schemeClr val="tx1"/>
                </a:solidFill>
                <a:effectLst/>
                <a:latin typeface="+mn-lt"/>
                <a:ea typeface="+mn-ea"/>
                <a:cs typeface="+mn-cs"/>
              </a:rPr>
              <a:t>giờ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đêm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06 </a:t>
            </a:r>
            <a:r>
              <a:rPr lang="en-US" sz="1200" kern="1200" dirty="0" err="1">
                <a:solidFill>
                  <a:schemeClr val="tx1"/>
                </a:solidFill>
                <a:effectLst/>
                <a:latin typeface="+mn-lt"/>
                <a:ea typeface="+mn-ea"/>
                <a:cs typeface="+mn-cs"/>
              </a:rPr>
              <a:t>sáng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hưởng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khỏe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đầy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bỏ</a:t>
            </a:r>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33</a:t>
            </a:fld>
            <a:endParaRPr lang="en-US"/>
          </a:p>
        </p:txBody>
      </p:sp>
    </p:spTree>
    <p:extLst>
      <p:ext uri="{BB962C8B-B14F-4D97-AF65-F5344CB8AC3E}">
        <p14:creationId xmlns:p14="http://schemas.microsoft.com/office/powerpoint/2010/main" val="3875191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Trong số </a:t>
            </a:r>
            <a:r>
              <a:rPr lang="en-US" sz="1200" kern="1200" dirty="0">
                <a:solidFill>
                  <a:schemeClr val="tx1"/>
                </a:solidFill>
                <a:effectLst/>
                <a:latin typeface="+mn-lt"/>
                <a:ea typeface="+mn-ea"/>
                <a:cs typeface="+mn-cs"/>
              </a:rPr>
              <a:t>269.604</a:t>
            </a:r>
            <a:r>
              <a:rPr lang="vi-VN" sz="1200" kern="1200" dirty="0">
                <a:solidFill>
                  <a:schemeClr val="tx1"/>
                </a:solidFill>
                <a:effectLst/>
                <a:latin typeface="+mn-lt"/>
                <a:ea typeface="+mn-ea"/>
                <a:cs typeface="+mn-cs"/>
              </a:rPr>
              <a:t> lao động trẻ em có tới </a:t>
            </a:r>
            <a:r>
              <a:rPr lang="en-US" sz="1200" kern="1200" dirty="0">
                <a:solidFill>
                  <a:schemeClr val="tx1"/>
                </a:solidFill>
                <a:effectLst/>
                <a:latin typeface="+mn-lt"/>
                <a:ea typeface="+mn-ea"/>
                <a:cs typeface="+mn-cs"/>
              </a:rPr>
              <a:t>94.253</a:t>
            </a:r>
            <a:r>
              <a:rPr lang="vi-VN" sz="1200" kern="1200" dirty="0">
                <a:solidFill>
                  <a:schemeClr val="tx1"/>
                </a:solidFill>
                <a:effectLst/>
                <a:latin typeface="+mn-lt"/>
                <a:ea typeface="+mn-ea"/>
                <a:cs typeface="+mn-cs"/>
              </a:rPr>
              <a:t> trẻ em </a:t>
            </a:r>
            <a:r>
              <a:rPr lang="en-US" sz="1200" kern="1200" dirty="0" err="1">
                <a:solidFill>
                  <a:schemeClr val="tx1"/>
                </a:solidFill>
                <a:effectLst/>
                <a:latin typeface="+mn-lt"/>
                <a:ea typeface="+mn-ea"/>
                <a:cs typeface="+mn-cs"/>
              </a:rPr>
              <a:t>làm</a:t>
            </a:r>
            <a:r>
              <a:rPr lang="vi-VN" sz="1200" kern="1200" dirty="0">
                <a:solidFill>
                  <a:schemeClr val="tx1"/>
                </a:solidFill>
                <a:effectLst/>
                <a:latin typeface="+mn-lt"/>
                <a:ea typeface="+mn-ea"/>
                <a:cs typeface="+mn-cs"/>
              </a:rPr>
              <a:t> các công việc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chiếm</a:t>
            </a:r>
            <a:r>
              <a:rPr lang="en-US" sz="1200" kern="1200" dirty="0">
                <a:solidFill>
                  <a:schemeClr val="tx1"/>
                </a:solidFill>
                <a:effectLst/>
                <a:latin typeface="+mn-lt"/>
                <a:ea typeface="+mn-ea"/>
                <a:cs typeface="+mn-cs"/>
              </a:rPr>
              <a:t> 35,0</a:t>
            </a:r>
            <a:r>
              <a:rPr lang="vi-V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tổng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34</a:t>
            </a:fld>
            <a:endParaRPr lang="en-US"/>
          </a:p>
        </p:txBody>
      </p:sp>
    </p:spTree>
    <p:extLst>
      <p:ext uri="{BB962C8B-B14F-4D97-AF65-F5344CB8AC3E}">
        <p14:creationId xmlns:p14="http://schemas.microsoft.com/office/powerpoint/2010/main" val="4059823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n-US" sz="1200" dirty="0" err="1"/>
              <a:t>Trong</a:t>
            </a:r>
            <a:r>
              <a:rPr lang="en-US" sz="1200" dirty="0"/>
              <a:t> </a:t>
            </a:r>
            <a:r>
              <a:rPr lang="en-US" sz="1200" dirty="0" err="1"/>
              <a:t>tổng</a:t>
            </a:r>
            <a:r>
              <a:rPr lang="en-US" sz="1200" dirty="0"/>
              <a:t> </a:t>
            </a:r>
            <a:r>
              <a:rPr lang="en-US" sz="1200" dirty="0" err="1"/>
              <a:t>số</a:t>
            </a:r>
            <a:r>
              <a:rPr lang="en-US" sz="1200" dirty="0"/>
              <a:t> 269,6 </a:t>
            </a:r>
            <a:r>
              <a:rPr lang="en-US" sz="1200" dirty="0" err="1"/>
              <a:t>nghìn</a:t>
            </a:r>
            <a:r>
              <a:rPr lang="en-US" sz="1200" dirty="0"/>
              <a:t> </a:t>
            </a:r>
            <a:r>
              <a:rPr lang="en-US" sz="1200" dirty="0" err="1"/>
              <a:t>lao</a:t>
            </a:r>
            <a:r>
              <a:rPr lang="en-US" sz="1200" dirty="0"/>
              <a:t> </a:t>
            </a:r>
            <a:r>
              <a:rPr lang="en-US" sz="1200" dirty="0" err="1"/>
              <a:t>động</a:t>
            </a:r>
            <a:r>
              <a:rPr lang="en-US" sz="1200" dirty="0"/>
              <a:t> </a:t>
            </a:r>
            <a:r>
              <a:rPr lang="en-US" sz="1200" dirty="0" err="1"/>
              <a:t>trẻ</a:t>
            </a:r>
            <a:r>
              <a:rPr lang="en-US" sz="1200" dirty="0"/>
              <a:t> </a:t>
            </a:r>
            <a:r>
              <a:rPr lang="en-US" sz="1200" dirty="0" err="1"/>
              <a:t>em</a:t>
            </a:r>
            <a:r>
              <a:rPr lang="en-US" sz="1200" dirty="0"/>
              <a:t> </a:t>
            </a:r>
            <a:r>
              <a:rPr lang="en-US" sz="1200" dirty="0" err="1"/>
              <a:t>thì</a:t>
            </a:r>
            <a:r>
              <a:rPr lang="en-US" sz="1200" dirty="0"/>
              <a:t> </a:t>
            </a:r>
            <a:r>
              <a:rPr lang="en-US" sz="1200" dirty="0" err="1"/>
              <a:t>có</a:t>
            </a:r>
            <a:r>
              <a:rPr lang="en-US" sz="1200" dirty="0"/>
              <a:t> 32,6 </a:t>
            </a:r>
            <a:r>
              <a:rPr lang="en-US" sz="1200" dirty="0" err="1"/>
              <a:t>nghìn</a:t>
            </a:r>
            <a:r>
              <a:rPr lang="en-US" sz="1200" dirty="0"/>
              <a:t> </a:t>
            </a:r>
            <a:r>
              <a:rPr lang="en-US" sz="1200" dirty="0" err="1"/>
              <a:t>trẻ</a:t>
            </a:r>
            <a:r>
              <a:rPr lang="en-US" sz="1200" dirty="0"/>
              <a:t> </a:t>
            </a:r>
            <a:r>
              <a:rPr lang="en-US" sz="1200" dirty="0" err="1"/>
              <a:t>em</a:t>
            </a:r>
            <a:r>
              <a:rPr lang="en-US" sz="1200" dirty="0"/>
              <a:t> </a:t>
            </a:r>
            <a:r>
              <a:rPr lang="en-US" sz="1200" dirty="0" err="1"/>
              <a:t>gặp</a:t>
            </a:r>
            <a:r>
              <a:rPr lang="en-US" sz="1200" dirty="0"/>
              <a:t> </a:t>
            </a:r>
            <a:r>
              <a:rPr lang="en-US" sz="1200" dirty="0" err="1"/>
              <a:t>phải</a:t>
            </a:r>
            <a:r>
              <a:rPr lang="en-US" sz="1200" dirty="0"/>
              <a:t> </a:t>
            </a:r>
            <a:r>
              <a:rPr lang="en-US" sz="1200" dirty="0" err="1"/>
              <a:t>ít</a:t>
            </a:r>
            <a:r>
              <a:rPr lang="en-US" sz="1200" dirty="0"/>
              <a:t> </a:t>
            </a:r>
            <a:r>
              <a:rPr lang="en-US" sz="1200" dirty="0" err="1"/>
              <a:t>nhất</a:t>
            </a:r>
            <a:r>
              <a:rPr lang="en-US" sz="1200" dirty="0"/>
              <a:t> 1 </a:t>
            </a:r>
            <a:r>
              <a:rPr lang="en-US" sz="1200" dirty="0" err="1"/>
              <a:t>vấn</a:t>
            </a:r>
            <a:r>
              <a:rPr lang="en-US" sz="1200" dirty="0"/>
              <a:t> </a:t>
            </a:r>
            <a:r>
              <a:rPr lang="en-US" sz="1200" dirty="0" err="1"/>
              <a:t>đề</a:t>
            </a:r>
            <a:r>
              <a:rPr lang="en-US" sz="1200" dirty="0"/>
              <a:t> </a:t>
            </a:r>
            <a:r>
              <a:rPr lang="en-US" sz="1200" dirty="0" err="1"/>
              <a:t>về</a:t>
            </a:r>
            <a:r>
              <a:rPr lang="en-US" sz="1200" dirty="0"/>
              <a:t> </a:t>
            </a:r>
            <a:r>
              <a:rPr lang="en-US" sz="1200" dirty="0" err="1"/>
              <a:t>sức</a:t>
            </a:r>
            <a:r>
              <a:rPr lang="en-US" sz="1200" dirty="0"/>
              <a:t> </a:t>
            </a:r>
            <a:r>
              <a:rPr lang="en-US" sz="1200" dirty="0" err="1"/>
              <a:t>khỏe</a:t>
            </a:r>
            <a:r>
              <a:rPr lang="en-US" sz="1200" dirty="0"/>
              <a:t> </a:t>
            </a:r>
            <a:r>
              <a:rPr lang="en-US" sz="1200" dirty="0" err="1"/>
              <a:t>chiếm</a:t>
            </a:r>
            <a:r>
              <a:rPr lang="en-US" sz="1200" dirty="0"/>
              <a:t> 12,1%</a:t>
            </a:r>
            <a:endParaRPr lang="en-US" sz="1200" dirty="0">
              <a:solidFill>
                <a:srgbClr val="545454"/>
              </a:solidFill>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Tỷ</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gặp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khỏe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hơn</a:t>
            </a:r>
            <a:r>
              <a:rPr lang="en-US" sz="1200" kern="1200" dirty="0">
                <a:solidFill>
                  <a:schemeClr val="tx1"/>
                </a:solidFill>
                <a:effectLst/>
                <a:latin typeface="+mn-lt"/>
                <a:ea typeface="+mn-ea"/>
                <a:cs typeface="+mn-cs"/>
              </a:rPr>
              <a:t> so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gái</a:t>
            </a:r>
            <a:r>
              <a:rPr lang="en-US" sz="1200" kern="1200" dirty="0">
                <a:solidFill>
                  <a:schemeClr val="tx1"/>
                </a:solidFill>
                <a:effectLst/>
                <a:latin typeface="+mn-lt"/>
                <a:ea typeface="+mn-ea"/>
                <a:cs typeface="+mn-cs"/>
              </a:rPr>
              <a:t> (13,5% so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9,9%)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khu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a:t>
            </a:r>
            <a:r>
              <a:rPr lang="en-US" sz="1200" kern="1200" dirty="0">
                <a:solidFill>
                  <a:schemeClr val="tx1"/>
                </a:solidFill>
                <a:effectLst/>
                <a:latin typeface="+mn-lt"/>
                <a:ea typeface="+mn-ea"/>
                <a:cs typeface="+mn-cs"/>
              </a:rPr>
              <a:t> (14,1% so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11,5%). </a:t>
            </a:r>
          </a:p>
        </p:txBody>
      </p:sp>
      <p:sp>
        <p:nvSpPr>
          <p:cNvPr id="4" name="Slide Number Placeholder 3"/>
          <p:cNvSpPr>
            <a:spLocks noGrp="1"/>
          </p:cNvSpPr>
          <p:nvPr>
            <p:ph type="sldNum" sz="quarter" idx="10"/>
          </p:nvPr>
        </p:nvSpPr>
        <p:spPr/>
        <p:txBody>
          <a:bodyPr/>
          <a:lstStyle/>
          <a:p>
            <a:fld id="{D0251AE4-CEF4-4B20-8549-481F8296B67C}" type="slidenum">
              <a:rPr lang="en-US" smtClean="0"/>
              <a:t>35</a:t>
            </a:fld>
            <a:endParaRPr lang="en-US"/>
          </a:p>
        </p:txBody>
      </p:sp>
    </p:spTree>
    <p:extLst>
      <p:ext uri="{BB962C8B-B14F-4D97-AF65-F5344CB8AC3E}">
        <p14:creationId xmlns:p14="http://schemas.microsoft.com/office/powerpoint/2010/main" val="2878842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Calibri" panose="020F0502020204030204" pitchFamily="34" charset="0"/>
              </a:rPr>
              <a:t>Mức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nhập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trẻ</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khoảng</a:t>
            </a:r>
            <a:r>
              <a:rPr lang="en-US" sz="1800" dirty="0">
                <a:effectLst/>
                <a:latin typeface="Times New Roman" panose="02020603050405020304" pitchFamily="18" charset="0"/>
                <a:ea typeface="Calibri" panose="020F0502020204030204" pitchFamily="34" charset="0"/>
              </a:rPr>
              <a:t> 3,0 </a:t>
            </a:r>
            <a:r>
              <a:rPr lang="en-US" sz="1800" dirty="0" err="1">
                <a:effectLst/>
                <a:latin typeface="Times New Roman" panose="02020603050405020304" pitchFamily="18" charset="0"/>
                <a:ea typeface="Calibri" panose="020F0502020204030204" pitchFamily="34" charset="0"/>
              </a:rPr>
              <a:t>triệu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đồng</a:t>
            </a:r>
            <a:r>
              <a:rPr lang="en-US" sz="1800" dirty="0">
                <a:effectLst/>
                <a:latin typeface="Times New Roman" panose="02020603050405020304" pitchFamily="18" charset="0"/>
                <a:ea typeface="Calibri" panose="020F0502020204030204" pitchFamily="34" charset="0"/>
              </a:rPr>
              <a:t>/</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a:t>
            </a:r>
            <a:r>
              <a:rPr lang="en-US" sz="1800" dirty="0" err="1">
                <a:effectLst/>
                <a:latin typeface="Times New Roman" panose="02020603050405020304" pitchFamily="18" charset="0"/>
                <a:ea typeface="Calibri" panose="020F0502020204030204" pitchFamily="34" charset="0"/>
              </a:rPr>
              <a:t>tháng</a:t>
            </a:r>
            <a:r>
              <a:rPr lang="en-US" sz="1800" dirty="0">
                <a:effectLst/>
                <a:latin typeface="Times New Roman" panose="02020603050405020304" pitchFamily="18"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Times New Roman" panose="02020603050405020304" pitchFamily="18" charset="0"/>
                <a:ea typeface="Calibri" panose="020F0502020204030204" pitchFamily="34" charset="0"/>
              </a:rPr>
              <a:t>Số</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lượng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lao</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động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trẻ</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em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không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được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trả</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thu</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nhập</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chiếm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tỷ</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trọng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khá</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cao</a:t>
            </a:r>
            <a:r>
              <a:rPr lang="en-US" sz="1200" dirty="0">
                <a:effectLst/>
                <a:latin typeface="Times New Roman" panose="02020603050405020304" pitchFamily="18" charset="0"/>
                <a:ea typeface="Calibri" panose="020F0502020204030204" pitchFamily="34" charset="0"/>
              </a:rPr>
              <a:t> (38,4%) </a:t>
            </a:r>
            <a:r>
              <a:rPr lang="en-US" sz="1200" dirty="0" err="1">
                <a:effectLst/>
                <a:latin typeface="Times New Roman" panose="02020603050405020304" pitchFamily="18" charset="0"/>
                <a:ea typeface="Calibri" panose="020F0502020204030204" pitchFamily="34" charset="0"/>
              </a:rPr>
              <a:t>vì</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đa</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số</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trẻ</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em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thuộc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nhóm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này</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làm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các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công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việc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cùng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các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thành</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viên</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khác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trong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gia</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đình</a:t>
            </a:r>
            <a:r>
              <a:rPr lang="en-US" sz="1200" dirty="0">
                <a:effectLst/>
                <a:latin typeface="Times New Roman" panose="02020603050405020304" pitchFamily="18" charset="0"/>
                <a:ea typeface="Calibri" panose="020F050202020403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36</a:t>
            </a:fld>
            <a:endParaRPr lang="en-US"/>
          </a:p>
        </p:txBody>
      </p:sp>
    </p:spTree>
    <p:extLst>
      <p:ext uri="{BB962C8B-B14F-4D97-AF65-F5344CB8AC3E}">
        <p14:creationId xmlns:p14="http://schemas.microsoft.com/office/powerpoint/2010/main" val="2349921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D55CC64-84F8-8FE0-E455-D2C110821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77EA93A-B019-CFB1-58EB-07211163BA5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xmlns="" id="{05C0D8D4-A2FD-D3A5-EBC5-C765F12BC189}"/>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xmlns="" id="{AE4C67DB-47ED-5D49-12EC-81E4D8B1CCA5}"/>
              </a:ext>
            </a:extLst>
          </p:cNvPr>
          <p:cNvSpPr>
            <a:spLocks noGrp="1"/>
          </p:cNvSpPr>
          <p:nvPr>
            <p:ph type="sldNum" sz="quarter" idx="10"/>
          </p:nvPr>
        </p:nvSpPr>
        <p:spPr/>
        <p:txBody>
          <a:bodyPr/>
          <a:lstStyle/>
          <a:p>
            <a:fld id="{D0251AE4-CEF4-4B20-8549-481F8296B67C}" type="slidenum">
              <a:rPr lang="en-US" smtClean="0"/>
              <a:t>37</a:t>
            </a:fld>
            <a:endParaRPr lang="en-US"/>
          </a:p>
        </p:txBody>
      </p:sp>
    </p:spTree>
    <p:extLst>
      <p:ext uri="{BB962C8B-B14F-4D97-AF65-F5344CB8AC3E}">
        <p14:creationId xmlns:p14="http://schemas.microsoft.com/office/powerpoint/2010/main" val="103754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261E16D-EF15-5C45-1AC2-21E87E492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952EA05-952A-06ED-DB1C-341B385B8D5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xmlns="" id="{389B6D3A-F1C4-6870-92F0-4D7C550563FA}"/>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xmlns="" id="{2582C3EB-8D5B-C912-4EA3-6872E89017DA}"/>
              </a:ext>
            </a:extLst>
          </p:cNvPr>
          <p:cNvSpPr>
            <a:spLocks noGrp="1"/>
          </p:cNvSpPr>
          <p:nvPr>
            <p:ph type="sldNum" sz="quarter" idx="10"/>
          </p:nvPr>
        </p:nvSpPr>
        <p:spPr/>
        <p:txBody>
          <a:bodyPr/>
          <a:lstStyle/>
          <a:p>
            <a:fld id="{D0251AE4-CEF4-4B20-8549-481F8296B67C}" type="slidenum">
              <a:rPr lang="en-US" smtClean="0"/>
              <a:t>38</a:t>
            </a:fld>
            <a:endParaRPr lang="en-US"/>
          </a:p>
        </p:txBody>
      </p:sp>
    </p:spTree>
    <p:extLst>
      <p:ext uri="{BB962C8B-B14F-4D97-AF65-F5344CB8AC3E}">
        <p14:creationId xmlns:p14="http://schemas.microsoft.com/office/powerpoint/2010/main" val="2764670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22B76B3-8813-B567-B6E4-52D55A646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11C7951-0A30-D779-81DC-815F840451B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xmlns="" id="{08344BC2-62A2-777E-9A09-6966F43E83FB}"/>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xmlns="" id="{AD73A73A-B9CB-C3A8-7965-AA97459DE730}"/>
              </a:ext>
            </a:extLst>
          </p:cNvPr>
          <p:cNvSpPr>
            <a:spLocks noGrp="1"/>
          </p:cNvSpPr>
          <p:nvPr>
            <p:ph type="sldNum" sz="quarter" idx="10"/>
          </p:nvPr>
        </p:nvSpPr>
        <p:spPr/>
        <p:txBody>
          <a:bodyPr/>
          <a:lstStyle/>
          <a:p>
            <a:fld id="{D0251AE4-CEF4-4B20-8549-481F8296B67C}" type="slidenum">
              <a:rPr lang="en-US" smtClean="0"/>
              <a:t>39</a:t>
            </a:fld>
            <a:endParaRPr lang="en-US"/>
          </a:p>
        </p:txBody>
      </p:sp>
    </p:spTree>
    <p:extLst>
      <p:ext uri="{BB962C8B-B14F-4D97-AF65-F5344CB8AC3E}">
        <p14:creationId xmlns:p14="http://schemas.microsoft.com/office/powerpoint/2010/main" val="2485799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c02284f696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c02284f696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0DDA6B1-9F6D-D2DD-5578-6B4AE7248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D9C2F855-19D7-3800-0FB3-A6DE22CC379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xmlns="" id="{E04C2013-C914-2299-E0D8-9EA312691A8A}"/>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xmlns="" id="{A085F26C-AE3E-FA93-ECAE-76FD3BEBFF97}"/>
              </a:ext>
            </a:extLst>
          </p:cNvPr>
          <p:cNvSpPr>
            <a:spLocks noGrp="1"/>
          </p:cNvSpPr>
          <p:nvPr>
            <p:ph type="sldNum" sz="quarter" idx="10"/>
          </p:nvPr>
        </p:nvSpPr>
        <p:spPr/>
        <p:txBody>
          <a:bodyPr/>
          <a:lstStyle/>
          <a:p>
            <a:fld id="{D0251AE4-CEF4-4B20-8549-481F8296B67C}" type="slidenum">
              <a:rPr lang="en-US" smtClean="0"/>
              <a:t>40</a:t>
            </a:fld>
            <a:endParaRPr lang="en-US"/>
          </a:p>
        </p:txBody>
      </p:sp>
    </p:spTree>
    <p:extLst>
      <p:ext uri="{BB962C8B-B14F-4D97-AF65-F5344CB8AC3E}">
        <p14:creationId xmlns:p14="http://schemas.microsoft.com/office/powerpoint/2010/main" val="30477778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DA2FD0-48D5-917C-6769-DB318BC36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C1BE407-1479-1587-BA90-94E5D1DCC22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xmlns="" id="{829D35FC-469D-8F57-E1BC-3ADE13ECCC8C}"/>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xmlns="" id="{9DB60D4F-EBCE-048E-12EA-FA208944C870}"/>
              </a:ext>
            </a:extLst>
          </p:cNvPr>
          <p:cNvSpPr>
            <a:spLocks noGrp="1"/>
          </p:cNvSpPr>
          <p:nvPr>
            <p:ph type="sldNum" sz="quarter" idx="10"/>
          </p:nvPr>
        </p:nvSpPr>
        <p:spPr/>
        <p:txBody>
          <a:bodyPr/>
          <a:lstStyle/>
          <a:p>
            <a:fld id="{D0251AE4-CEF4-4B20-8549-481F8296B67C}" type="slidenum">
              <a:rPr lang="en-US" smtClean="0"/>
              <a:t>41</a:t>
            </a:fld>
            <a:endParaRPr lang="en-US"/>
          </a:p>
        </p:txBody>
      </p:sp>
    </p:spTree>
    <p:extLst>
      <p:ext uri="{BB962C8B-B14F-4D97-AF65-F5344CB8AC3E}">
        <p14:creationId xmlns:p14="http://schemas.microsoft.com/office/powerpoint/2010/main" val="4127194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sz="1200" i="1" kern="1200">
                <a:solidFill>
                  <a:schemeClr val="tx1"/>
                </a:solidFill>
                <a:effectLst/>
                <a:latin typeface="+mn-lt"/>
                <a:ea typeface="+mn-ea"/>
                <a:cs typeface="+mn-cs"/>
              </a:rPr>
              <a:t>Tiếp tục hoàn thiện hệ thống pháp luật:</a:t>
            </a:r>
            <a:r>
              <a:rPr lang="en-US" sz="1200" kern="1200">
                <a:solidFill>
                  <a:schemeClr val="tx1"/>
                </a:solidFill>
                <a:effectLst/>
                <a:latin typeface="+mn-lt"/>
                <a:ea typeface="+mn-ea"/>
                <a:cs typeface="+mn-cs"/>
              </a:rPr>
              <a:t> Mặc dù hệ thống pháp luật chính sách về lao động trẻ em ở Việt Nam được xây dựng khá đầy đủ và ngày càng hoàn thiện nhưng tình trạng này vẫn còn tồn tại. Vì vậy chúng ta cần tiếp tục rà soát các quy định hiện hành trên cơ sở xem xét thực trạng và đặc điểm lao động trẻ em và những vướng mắc trong công tác quản lý, phòng ngừa lao động trẻ em để kịp thời đề xuất và hoàn thiện chính sách pháp luật đảm bảo phù hợp với khuyến nghị quốc tế và theo kịp với tình hình thực tiễn của Việt Nam. Bên cạnh đó, cần tăng cường các biện pháp kiểm tra giám sát để đảm bảo việc tuân thủ quy định không sử dụng lao động trẻ em. </a:t>
            </a:r>
          </a:p>
          <a:p>
            <a:pPr marL="0" indent="0">
              <a:buNone/>
            </a:pPr>
            <a:r>
              <a:rPr lang="en-US" sz="1200" kern="1200">
                <a:solidFill>
                  <a:schemeClr val="tx1"/>
                </a:solidFill>
                <a:effectLst/>
                <a:latin typeface="+mn-lt"/>
                <a:ea typeface="+mn-ea"/>
                <a:cs typeface="+mn-cs"/>
              </a:rPr>
              <a:t>2. </a:t>
            </a:r>
            <a:r>
              <a:rPr lang="en-US" sz="1200" i="1" kern="1200">
                <a:solidFill>
                  <a:schemeClr val="tx1"/>
                </a:solidFill>
                <a:effectLst/>
                <a:latin typeface="+mn-lt"/>
                <a:ea typeface="+mn-ea"/>
                <a:cs typeface="+mn-cs"/>
              </a:rPr>
              <a:t>Kiên trì đổi mới căn bản, toàn diện giáo dục đào tạo,</a:t>
            </a:r>
            <a:r>
              <a:rPr lang="en-US" sz="1200" kern="1200">
                <a:solidFill>
                  <a:schemeClr val="tx1"/>
                </a:solidFill>
                <a:effectLst/>
                <a:latin typeface="+mn-lt"/>
                <a:ea typeface="+mn-ea"/>
                <a:cs typeface="+mn-cs"/>
              </a:rPr>
              <a:t> thực hiện tốt nhiệm vụ giáo dục bắt buộc đối với học sinh tiểu học, tiến tới phổ cập giáo dục trung học cơ sở và trung học phổ thông, tạo cơ hội cho tất cả trẻ em trong độ tuổi đi học đều được đến trường. </a:t>
            </a:r>
          </a:p>
          <a:p>
            <a:r>
              <a:rPr lang="en-US" sz="1200" i="1" kern="1200">
                <a:solidFill>
                  <a:schemeClr val="tx1"/>
                </a:solidFill>
                <a:effectLst/>
                <a:latin typeface="+mn-lt"/>
                <a:ea typeface="+mn-ea"/>
                <a:cs typeface="+mn-cs"/>
              </a:rPr>
              <a:t>3. Nghiên cứu thực hiện các chính sách hỗ trợ đối với chủ hộ.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có mối quan hệ chặt chẽ giữa các đặc điểm cơ bản của chủ hộ đối với tình trạng lao động trẻ em. Chủ hộ có trình độ chuyên môn kỹ thuật càng cao thì khả năng trẻ sống trong hộ đó trở thành lao động trẻ em càng thấp; chủ hộ làm công việc phi chính thức thì khả năng trẻ trong hộ này trở thành lao động trẻ em cao hơn 1,30 lần so với trẻ sống trong hộ có chủ hộ làm công việc chính thức; </a:t>
            </a:r>
          </a:p>
          <a:p>
            <a:r>
              <a:rPr lang="en-US" sz="1200" i="1" kern="1200">
                <a:solidFill>
                  <a:schemeClr val="tx1"/>
                </a:solidFill>
                <a:effectLst/>
                <a:latin typeface="+mn-lt"/>
                <a:ea typeface="+mn-ea"/>
                <a:cs typeface="+mn-cs"/>
              </a:rPr>
              <a:t>4. Nâng cao nhận thức cộng đồng</a:t>
            </a:r>
            <a:r>
              <a:rPr lang="en-US" sz="1200" kern="1200">
                <a:solidFill>
                  <a:schemeClr val="tx1"/>
                </a:solidFill>
                <a:effectLst/>
                <a:latin typeface="+mn-lt"/>
                <a:ea typeface="+mn-ea"/>
                <a:cs typeface="+mn-cs"/>
              </a:rPr>
              <a:t> thông qua việc tuyên truyền về tác hại của lao động trẻ em, truyền thông các chính sách pháp luật và các chế tài đối với hành vi sử dụng lao động trẻ em. </a:t>
            </a:r>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5. Tăng cường hợp tác quốc tế:</a:t>
            </a:r>
            <a:r>
              <a:rPr lang="en-US" sz="1200" kern="1200">
                <a:solidFill>
                  <a:schemeClr val="tx1"/>
                </a:solidFill>
                <a:effectLst/>
                <a:latin typeface="+mn-lt"/>
                <a:ea typeface="+mn-ea"/>
                <a:cs typeface="+mn-cs"/>
              </a:rPr>
              <a:t> tích cực tham gia các diễn đàn quốc tế và tăng cường hợp tác đa phương và song phương để chia sẻ kinh nghiệm, nguồn lực và phương pháp hiệu quả trong việc xóa bỏ lao động trẻ em. </a:t>
            </a:r>
          </a:p>
          <a:p>
            <a:r>
              <a:rPr lang="en-US" sz="1200" i="1" kern="1200">
                <a:solidFill>
                  <a:schemeClr val="tx1"/>
                </a:solidFill>
                <a:effectLst/>
                <a:latin typeface="+mn-lt"/>
                <a:ea typeface="+mn-ea"/>
                <a:cs typeface="+mn-cs"/>
              </a:rPr>
              <a:t>6. Tiếp tục triển khai hoàn thiện các nghiên cứu quốc gia</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cần nghiên cứu thể triển khai các cuộc khảo sát chuyên sâu để cung cấp thêm các bằng chứng cần thiết làm cơ sở để đánh giá đầy đủ, thực chất và toàn diện về các vấn đề lao động trẻ em từ đó xây dựng các giải pháp phòng ngừa hiệu quả và thiết thực.</a:t>
            </a:r>
          </a:p>
          <a:p>
            <a:r>
              <a:rPr lang="en-US" sz="1200" kern="1200">
                <a:solidFill>
                  <a:schemeClr val="tx1"/>
                </a:solidFill>
                <a:effectLst/>
                <a:latin typeface="+mn-lt"/>
                <a:ea typeface="+mn-ea"/>
                <a:cs typeface="+mn-cs"/>
              </a:rPr>
              <a:t>Tóm lại, việc xóa bỏ tình trạng lao động trẻ em là một nhiệm vụ đầy thách thức và đòi hỏi sự tham gia tích cực của toàn hệ thống chính trị, của mỗi tổ chức và của từng cá nhân. Sự phối hợp và cam kết mạnh mẽ từ tất cả các bên sẽ góp phần cải thiện và xóa bỏ tình trạng lao động trẻ em, tạo điều kiện cho trẻ em phát triển toàn diện nhất để “không ai bị bỏ lại phía sau”.</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42</a:t>
            </a:fld>
            <a:endParaRPr lang="en-US"/>
          </a:p>
        </p:txBody>
      </p:sp>
    </p:spTree>
    <p:extLst>
      <p:ext uri="{BB962C8B-B14F-4D97-AF65-F5344CB8AC3E}">
        <p14:creationId xmlns:p14="http://schemas.microsoft.com/office/powerpoint/2010/main" val="1565350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sz="1200" i="1" kern="1200">
                <a:solidFill>
                  <a:schemeClr val="tx1"/>
                </a:solidFill>
                <a:effectLst/>
                <a:latin typeface="+mn-lt"/>
                <a:ea typeface="+mn-ea"/>
                <a:cs typeface="+mn-cs"/>
              </a:rPr>
              <a:t>Tiếp tục hoàn thiện hệ thống pháp luật:</a:t>
            </a:r>
            <a:r>
              <a:rPr lang="en-US" sz="1200" kern="1200">
                <a:solidFill>
                  <a:schemeClr val="tx1"/>
                </a:solidFill>
                <a:effectLst/>
                <a:latin typeface="+mn-lt"/>
                <a:ea typeface="+mn-ea"/>
                <a:cs typeface="+mn-cs"/>
              </a:rPr>
              <a:t> Mặc dù hệ thống pháp luật chính sách về lao động trẻ em ở Việt Nam được xây dựng khá đầy đủ và ngày càng hoàn thiện nhưng tình trạng này vẫn còn tồn tại. Vì vậy chúng ta cần tiếp tục rà soát các quy định hiện hành trên cơ sở xem xét thực trạng và đặc điểm lao động trẻ em và những vướng mắc trong công tác quản lý, phòng ngừa lao động trẻ em để kịp thời đề xuất và hoàn thiện chính sách pháp luật đảm bảo phù hợp với khuyến nghị quốc tế và theo kịp với tình hình thực tiễn của Việt Nam. Bên cạnh đó, cần tăng cường các biện pháp kiểm tra giám sát để đảm bảo việc tuân thủ quy định không sử dụng lao động trẻ em. </a:t>
            </a:r>
          </a:p>
          <a:p>
            <a:pPr marL="0" indent="0">
              <a:buNone/>
            </a:pPr>
            <a:r>
              <a:rPr lang="en-US" sz="1200" kern="1200">
                <a:solidFill>
                  <a:schemeClr val="tx1"/>
                </a:solidFill>
                <a:effectLst/>
                <a:latin typeface="+mn-lt"/>
                <a:ea typeface="+mn-ea"/>
                <a:cs typeface="+mn-cs"/>
              </a:rPr>
              <a:t>2. </a:t>
            </a:r>
            <a:r>
              <a:rPr lang="en-US" sz="1200" i="1" kern="1200">
                <a:solidFill>
                  <a:schemeClr val="tx1"/>
                </a:solidFill>
                <a:effectLst/>
                <a:latin typeface="+mn-lt"/>
                <a:ea typeface="+mn-ea"/>
                <a:cs typeface="+mn-cs"/>
              </a:rPr>
              <a:t>Kiên trì đổi mới căn bản, toàn diện giáo dục đào tạo,</a:t>
            </a:r>
            <a:r>
              <a:rPr lang="en-US" sz="1200" kern="1200">
                <a:solidFill>
                  <a:schemeClr val="tx1"/>
                </a:solidFill>
                <a:effectLst/>
                <a:latin typeface="+mn-lt"/>
                <a:ea typeface="+mn-ea"/>
                <a:cs typeface="+mn-cs"/>
              </a:rPr>
              <a:t> thực hiện tốt nhiệm vụ giáo dục bắt buộc đối với học sinh tiểu học, tiến tới phổ cập giáo dục trung học cơ sở và trung học phổ thông, tạo cơ hội cho tất cả trẻ em trong độ tuổi đi học đều được đến trường. </a:t>
            </a:r>
          </a:p>
          <a:p>
            <a:r>
              <a:rPr lang="en-US" sz="1200" i="1" kern="1200">
                <a:solidFill>
                  <a:schemeClr val="tx1"/>
                </a:solidFill>
                <a:effectLst/>
                <a:latin typeface="+mn-lt"/>
                <a:ea typeface="+mn-ea"/>
                <a:cs typeface="+mn-cs"/>
              </a:rPr>
              <a:t>3. Nghiên cứu thực hiện các chính sách hỗ trợ đối với chủ hộ.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có mối quan hệ chặt chẽ giữa các đặc điểm cơ bản của chủ hộ đối với tình trạng lao động trẻ em. Chủ hộ có trình độ chuyên môn kỹ thuật càng cao thì khả năng trẻ sống trong hộ đó trở thành lao động trẻ em càng thấp; chủ hộ làm công việc phi chính thức thì khả năng trẻ trong hộ này trở thành lao động trẻ em cao hơn 1,30 lần so với trẻ sống trong hộ có chủ hộ làm công việc chính thức; </a:t>
            </a:r>
          </a:p>
          <a:p>
            <a:r>
              <a:rPr lang="en-US" sz="1200" i="1" kern="1200">
                <a:solidFill>
                  <a:schemeClr val="tx1"/>
                </a:solidFill>
                <a:effectLst/>
                <a:latin typeface="+mn-lt"/>
                <a:ea typeface="+mn-ea"/>
                <a:cs typeface="+mn-cs"/>
              </a:rPr>
              <a:t>4. Nâng cao nhận thức cộng đồng</a:t>
            </a:r>
            <a:r>
              <a:rPr lang="en-US" sz="1200" kern="1200">
                <a:solidFill>
                  <a:schemeClr val="tx1"/>
                </a:solidFill>
                <a:effectLst/>
                <a:latin typeface="+mn-lt"/>
                <a:ea typeface="+mn-ea"/>
                <a:cs typeface="+mn-cs"/>
              </a:rPr>
              <a:t> thông qua việc tuyên truyền về tác hại của lao động trẻ em, truyền thông các chính sách pháp luật và các chế tài đối với hành vi sử dụng lao động trẻ em. </a:t>
            </a:r>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5. Tăng cường hợp tác quốc tế:</a:t>
            </a:r>
            <a:r>
              <a:rPr lang="en-US" sz="1200" kern="1200">
                <a:solidFill>
                  <a:schemeClr val="tx1"/>
                </a:solidFill>
                <a:effectLst/>
                <a:latin typeface="+mn-lt"/>
                <a:ea typeface="+mn-ea"/>
                <a:cs typeface="+mn-cs"/>
              </a:rPr>
              <a:t> tích cực tham gia các diễn đàn quốc tế và tăng cường hợp tác đa phương và song phương để chia sẻ kinh nghiệm, nguồn lực và phương pháp hiệu quả trong việc xóa bỏ lao động trẻ em. </a:t>
            </a:r>
          </a:p>
          <a:p>
            <a:r>
              <a:rPr lang="en-US" sz="1200" i="1" kern="1200">
                <a:solidFill>
                  <a:schemeClr val="tx1"/>
                </a:solidFill>
                <a:effectLst/>
                <a:latin typeface="+mn-lt"/>
                <a:ea typeface="+mn-ea"/>
                <a:cs typeface="+mn-cs"/>
              </a:rPr>
              <a:t>6. Tiếp tục triển khai hoàn thiện các nghiên cứu quốc gia</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cần nghiên cứu thể triển khai các cuộc khảo sát chuyên sâu để cung cấp thêm các bằng chứng cần thiết làm cơ sở để đánh giá đầy đủ, thực chất và toàn diện về các vấn đề lao động trẻ em từ đó xây dựng các giải pháp phòng ngừa hiệu quả và thiết thực.</a:t>
            </a:r>
          </a:p>
          <a:p>
            <a:r>
              <a:rPr lang="en-US" sz="1200" kern="1200">
                <a:solidFill>
                  <a:schemeClr val="tx1"/>
                </a:solidFill>
                <a:effectLst/>
                <a:latin typeface="+mn-lt"/>
                <a:ea typeface="+mn-ea"/>
                <a:cs typeface="+mn-cs"/>
              </a:rPr>
              <a:t>Tóm lại, việc xóa bỏ tình trạng lao động trẻ em là một nhiệm vụ đầy thách thức và đòi hỏi sự tham gia tích cực của toàn hệ thống chính trị, của mỗi tổ chức và của từng cá nhân. Sự phối hợp và cam kết mạnh mẽ từ tất cả các bên sẽ góp phần cải thiện và xóa bỏ tình trạng lao động trẻ em, tạo điều kiện cho trẻ em phát triển toàn diện nhất để “không ai bị bỏ lại phía sau”.</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43</a:t>
            </a:fld>
            <a:endParaRPr lang="en-US"/>
          </a:p>
        </p:txBody>
      </p:sp>
    </p:spTree>
    <p:extLst>
      <p:ext uri="{BB962C8B-B14F-4D97-AF65-F5344CB8AC3E}">
        <p14:creationId xmlns:p14="http://schemas.microsoft.com/office/powerpoint/2010/main" val="1635940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sz="1200" i="1" kern="1200">
                <a:solidFill>
                  <a:schemeClr val="tx1"/>
                </a:solidFill>
                <a:effectLst/>
                <a:latin typeface="+mn-lt"/>
                <a:ea typeface="+mn-ea"/>
                <a:cs typeface="+mn-cs"/>
              </a:rPr>
              <a:t>Tiếp tục hoàn thiện hệ thống pháp luật:</a:t>
            </a:r>
            <a:r>
              <a:rPr lang="en-US" sz="1200" kern="1200">
                <a:solidFill>
                  <a:schemeClr val="tx1"/>
                </a:solidFill>
                <a:effectLst/>
                <a:latin typeface="+mn-lt"/>
                <a:ea typeface="+mn-ea"/>
                <a:cs typeface="+mn-cs"/>
              </a:rPr>
              <a:t> Mặc dù hệ thống pháp luật chính sách về lao động trẻ em ở Việt Nam được xây dựng khá đầy đủ và ngày càng hoàn thiện nhưng tình trạng này vẫn còn tồn tại. Vì vậy chúng ta cần tiếp tục rà soát các quy định hiện hành trên cơ sở xem xét thực trạng và đặc điểm lao động trẻ em và những vướng mắc trong công tác quản lý, phòng ngừa lao động trẻ em để kịp thời đề xuất và hoàn thiện chính sách pháp luật đảm bảo phù hợp với khuyến nghị quốc tế và theo kịp với tình hình thực tiễn của Việt Nam. Bên cạnh đó, cần tăng cường các biện pháp kiểm tra giám sát để đảm bảo việc tuân thủ quy định không sử dụng lao động trẻ em. </a:t>
            </a:r>
          </a:p>
          <a:p>
            <a:pPr marL="0" indent="0">
              <a:buNone/>
            </a:pPr>
            <a:r>
              <a:rPr lang="en-US" sz="1200" kern="1200">
                <a:solidFill>
                  <a:schemeClr val="tx1"/>
                </a:solidFill>
                <a:effectLst/>
                <a:latin typeface="+mn-lt"/>
                <a:ea typeface="+mn-ea"/>
                <a:cs typeface="+mn-cs"/>
              </a:rPr>
              <a:t>2. </a:t>
            </a:r>
            <a:r>
              <a:rPr lang="en-US" sz="1200" i="1" kern="1200">
                <a:solidFill>
                  <a:schemeClr val="tx1"/>
                </a:solidFill>
                <a:effectLst/>
                <a:latin typeface="+mn-lt"/>
                <a:ea typeface="+mn-ea"/>
                <a:cs typeface="+mn-cs"/>
              </a:rPr>
              <a:t>Kiên trì đổi mới căn bản, toàn diện giáo dục đào tạo,</a:t>
            </a:r>
            <a:r>
              <a:rPr lang="en-US" sz="1200" kern="1200">
                <a:solidFill>
                  <a:schemeClr val="tx1"/>
                </a:solidFill>
                <a:effectLst/>
                <a:latin typeface="+mn-lt"/>
                <a:ea typeface="+mn-ea"/>
                <a:cs typeface="+mn-cs"/>
              </a:rPr>
              <a:t> thực hiện tốt nhiệm vụ giáo dục bắt buộc đối với học sinh tiểu học, tiến tới phổ cập giáo dục trung học cơ sở và trung học phổ thông, tạo cơ hội cho tất cả trẻ em trong độ tuổi đi học đều được đến trường. </a:t>
            </a:r>
          </a:p>
          <a:p>
            <a:r>
              <a:rPr lang="en-US" sz="1200" i="1" kern="1200">
                <a:solidFill>
                  <a:schemeClr val="tx1"/>
                </a:solidFill>
                <a:effectLst/>
                <a:latin typeface="+mn-lt"/>
                <a:ea typeface="+mn-ea"/>
                <a:cs typeface="+mn-cs"/>
              </a:rPr>
              <a:t>3. Nghiên cứu thực hiện các chính sách hỗ trợ đối với chủ hộ.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có mối quan hệ chặt chẽ giữa các đặc điểm cơ bản của chủ hộ đối với tình trạng lao động trẻ em. Chủ hộ có trình độ chuyên môn kỹ thuật càng cao thì khả năng trẻ sống trong hộ đó trở thành lao động trẻ em càng thấp; chủ hộ làm công việc phi chính thức thì khả năng trẻ trong hộ này trở thành lao động trẻ em cao hơn 1,30 lần so với trẻ sống trong hộ có chủ hộ làm công việc chính thức; </a:t>
            </a:r>
          </a:p>
          <a:p>
            <a:r>
              <a:rPr lang="en-US" sz="1200" i="1" kern="1200">
                <a:solidFill>
                  <a:schemeClr val="tx1"/>
                </a:solidFill>
                <a:effectLst/>
                <a:latin typeface="+mn-lt"/>
                <a:ea typeface="+mn-ea"/>
                <a:cs typeface="+mn-cs"/>
              </a:rPr>
              <a:t>4. Nâng cao nhận thức cộng đồng</a:t>
            </a:r>
            <a:r>
              <a:rPr lang="en-US" sz="1200" kern="1200">
                <a:solidFill>
                  <a:schemeClr val="tx1"/>
                </a:solidFill>
                <a:effectLst/>
                <a:latin typeface="+mn-lt"/>
                <a:ea typeface="+mn-ea"/>
                <a:cs typeface="+mn-cs"/>
              </a:rPr>
              <a:t> thông qua việc tuyên truyền về tác hại của lao động trẻ em, truyền thông các chính sách pháp luật và các chế tài đối với hành vi sử dụng lao động trẻ em. </a:t>
            </a:r>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5. Tăng cường hợp tác quốc tế:</a:t>
            </a:r>
            <a:r>
              <a:rPr lang="en-US" sz="1200" kern="1200">
                <a:solidFill>
                  <a:schemeClr val="tx1"/>
                </a:solidFill>
                <a:effectLst/>
                <a:latin typeface="+mn-lt"/>
                <a:ea typeface="+mn-ea"/>
                <a:cs typeface="+mn-cs"/>
              </a:rPr>
              <a:t> tích cực tham gia các diễn đàn quốc tế và tăng cường hợp tác đa phương và song phương để chia sẻ kinh nghiệm, nguồn lực và phương pháp hiệu quả trong việc xóa bỏ lao động trẻ em. </a:t>
            </a:r>
          </a:p>
          <a:p>
            <a:r>
              <a:rPr lang="en-US" sz="1200" i="1" kern="1200">
                <a:solidFill>
                  <a:schemeClr val="tx1"/>
                </a:solidFill>
                <a:effectLst/>
                <a:latin typeface="+mn-lt"/>
                <a:ea typeface="+mn-ea"/>
                <a:cs typeface="+mn-cs"/>
              </a:rPr>
              <a:t>6. Tiếp tục triển khai hoàn thiện các nghiên cứu quốc gia</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cần nghiên cứu thể triển khai các cuộc khảo sát chuyên sâu để cung cấp thêm các bằng chứng cần thiết làm cơ sở để đánh giá đầy đủ, thực chất và toàn diện về các vấn đề lao động trẻ em từ đó xây dựng các giải pháp phòng ngừa hiệu quả và thiết thực.</a:t>
            </a:r>
          </a:p>
          <a:p>
            <a:r>
              <a:rPr lang="en-US" sz="1200" kern="1200">
                <a:solidFill>
                  <a:schemeClr val="tx1"/>
                </a:solidFill>
                <a:effectLst/>
                <a:latin typeface="+mn-lt"/>
                <a:ea typeface="+mn-ea"/>
                <a:cs typeface="+mn-cs"/>
              </a:rPr>
              <a:t>Tóm lại, việc xóa bỏ tình trạng lao động trẻ em là một nhiệm vụ đầy thách thức và đòi hỏi sự tham gia tích cực của toàn hệ thống chính trị, của mỗi tổ chức và của từng cá nhân. Sự phối hợp và cam kết mạnh mẽ từ tất cả các bên sẽ góp phần cải thiện và xóa bỏ tình trạng lao động trẻ em, tạo điều kiện cho trẻ em phát triển toàn diện nhất để “không ai bị bỏ lại phía sau”.</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44</a:t>
            </a:fld>
            <a:endParaRPr lang="en-US"/>
          </a:p>
        </p:txBody>
      </p:sp>
    </p:spTree>
    <p:extLst>
      <p:ext uri="{BB962C8B-B14F-4D97-AF65-F5344CB8AC3E}">
        <p14:creationId xmlns:p14="http://schemas.microsoft.com/office/powerpoint/2010/main" val="1351697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sz="1200" i="1" kern="1200" dirty="0" err="1">
                <a:solidFill>
                  <a:schemeClr val="tx1"/>
                </a:solidFill>
                <a:effectLst/>
                <a:latin typeface="+mn-lt"/>
                <a:ea typeface="+mn-ea"/>
                <a:cs typeface="+mn-cs"/>
              </a:rPr>
              <a:t>Tiếp</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tục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hoàn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thiện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hệ</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thống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pháp</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luật</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ở </a:t>
            </a:r>
            <a:r>
              <a:rPr lang="en-US" sz="1200" kern="1200" dirty="0" err="1">
                <a:solidFill>
                  <a:schemeClr val="tx1"/>
                </a:solidFill>
                <a:effectLst/>
                <a:latin typeface="+mn-lt"/>
                <a:ea typeface="+mn-ea"/>
                <a:cs typeface="+mn-cs"/>
              </a:rPr>
              <a:t>Việt</a:t>
            </a:r>
            <a:r>
              <a:rPr lang="en-US" sz="1200" kern="1200" dirty="0">
                <a:solidFill>
                  <a:schemeClr val="tx1"/>
                </a:solidFill>
                <a:effectLst/>
                <a:latin typeface="+mn-lt"/>
                <a:ea typeface="+mn-ea"/>
                <a:cs typeface="+mn-cs"/>
              </a:rPr>
              <a:t> Nam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dựng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đầy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nhưng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vẫn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còn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tồn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cần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xét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vướng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mắc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lý</a:t>
            </a:r>
            <a:r>
              <a:rPr lang="en-US" sz="1200" kern="1200" dirty="0">
                <a:solidFill>
                  <a:schemeClr val="tx1"/>
                </a:solidFill>
                <a:effectLst/>
                <a:latin typeface="+mn-lt"/>
                <a:ea typeface="+mn-ea"/>
                <a:cs typeface="+mn-cs"/>
              </a:rPr>
              <a:t>, phòng </a:t>
            </a:r>
            <a:r>
              <a:rPr lang="en-US" sz="1200" kern="1200" dirty="0" err="1">
                <a:solidFill>
                  <a:schemeClr val="tx1"/>
                </a:solidFill>
                <a:effectLst/>
                <a:latin typeface="+mn-lt"/>
                <a:ea typeface="+mn-ea"/>
                <a:cs typeface="+mn-cs"/>
              </a:rPr>
              <a:t>ngừa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kịp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xuất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khuyến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kịp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Việt</a:t>
            </a:r>
            <a:r>
              <a:rPr lang="en-US" sz="1200" kern="1200" dirty="0">
                <a:solidFill>
                  <a:schemeClr val="tx1"/>
                </a:solidFill>
                <a:effectLst/>
                <a:latin typeface="+mn-lt"/>
                <a:ea typeface="+mn-ea"/>
                <a:cs typeface="+mn-cs"/>
              </a:rPr>
              <a:t> Nam. </a:t>
            </a:r>
            <a:r>
              <a:rPr lang="en-US" sz="1200" kern="1200" dirty="0" err="1">
                <a:solidFill>
                  <a:schemeClr val="tx1"/>
                </a:solidFill>
                <a:effectLst/>
                <a:latin typeface="+mn-lt"/>
                <a:ea typeface="+mn-ea"/>
                <a:cs typeface="+mn-cs"/>
              </a:rPr>
              <a:t>Bên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a:t>
            </a:r>
          </a:p>
          <a:p>
            <a:pPr marL="0" indent="0">
              <a:buNone/>
            </a:pPr>
            <a:r>
              <a:rPr lang="en-US" sz="1200" kern="1200" dirty="0">
                <a:solidFill>
                  <a:schemeClr val="tx1"/>
                </a:solidFill>
                <a:effectLst/>
                <a:latin typeface="+mn-lt"/>
                <a:ea typeface="+mn-ea"/>
                <a:cs typeface="+mn-cs"/>
              </a:rPr>
              <a:t>2. </a:t>
            </a:r>
            <a:r>
              <a:rPr lang="en-US" sz="1200" i="1" kern="1200" dirty="0" err="1">
                <a:solidFill>
                  <a:schemeClr val="tx1"/>
                </a:solidFill>
                <a:effectLst/>
                <a:latin typeface="+mn-lt"/>
                <a:ea typeface="+mn-ea"/>
                <a:cs typeface="+mn-cs"/>
              </a:rPr>
              <a:t>Kiên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trì</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đổi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mới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căn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bản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toàn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diện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giáo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dục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đào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tạo</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tốt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bắt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cập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trung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trung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trường</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3. </a:t>
            </a:r>
            <a:r>
              <a:rPr lang="en-US" sz="1200" i="1" kern="1200" dirty="0" err="1">
                <a:solidFill>
                  <a:schemeClr val="tx1"/>
                </a:solidFill>
                <a:effectLst/>
                <a:latin typeface="+mn-lt"/>
                <a:ea typeface="+mn-ea"/>
                <a:cs typeface="+mn-cs"/>
              </a:rPr>
              <a:t>Nghiên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cứu</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thực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hiện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các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chính</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sách</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hỗ</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trợ</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đối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với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chủ</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hộ</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chặt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giữa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a:t>
            </a:r>
            <a:r>
              <a:rPr lang="en-US" sz="1200" kern="1200" dirty="0" err="1">
                <a:solidFill>
                  <a:schemeClr val="tx1"/>
                </a:solidFill>
                <a:effectLst/>
                <a:latin typeface="+mn-lt"/>
                <a:ea typeface="+mn-ea"/>
                <a:cs typeface="+mn-cs"/>
              </a:rPr>
              <a:t>càng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phi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hơn</a:t>
            </a:r>
            <a:r>
              <a:rPr lang="en-US" sz="1200" kern="1200" dirty="0">
                <a:solidFill>
                  <a:schemeClr val="tx1"/>
                </a:solidFill>
                <a:effectLst/>
                <a:latin typeface="+mn-lt"/>
                <a:ea typeface="+mn-ea"/>
                <a:cs typeface="+mn-cs"/>
              </a:rPr>
              <a:t> 1,30 </a:t>
            </a:r>
            <a:r>
              <a:rPr lang="en-US" sz="1200" kern="1200" dirty="0" err="1">
                <a:solidFill>
                  <a:schemeClr val="tx1"/>
                </a:solidFill>
                <a:effectLst/>
                <a:latin typeface="+mn-lt"/>
                <a:ea typeface="+mn-ea"/>
                <a:cs typeface="+mn-cs"/>
              </a:rPr>
              <a:t>lần</a:t>
            </a:r>
            <a:r>
              <a:rPr lang="en-US" sz="1200" kern="1200" dirty="0">
                <a:solidFill>
                  <a:schemeClr val="tx1"/>
                </a:solidFill>
                <a:effectLst/>
                <a:latin typeface="+mn-lt"/>
                <a:ea typeface="+mn-ea"/>
                <a:cs typeface="+mn-cs"/>
              </a:rPr>
              <a:t> so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4. </a:t>
            </a:r>
            <a:r>
              <a:rPr lang="en-US" sz="1200" i="1" kern="1200" dirty="0" err="1">
                <a:solidFill>
                  <a:schemeClr val="tx1"/>
                </a:solidFill>
                <a:effectLst/>
                <a:latin typeface="+mn-lt"/>
                <a:ea typeface="+mn-ea"/>
                <a:cs typeface="+mn-cs"/>
              </a:rPr>
              <a:t>Nâng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cao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nhận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thức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cộng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đồng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truyền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a:t>
            </a:r>
            <a:r>
              <a:rPr lang="en-US" sz="1200" kern="1200" dirty="0" err="1">
                <a:solidFill>
                  <a:schemeClr val="tx1"/>
                </a:solidFill>
                <a:effectLst/>
                <a:latin typeface="+mn-lt"/>
                <a:ea typeface="+mn-ea"/>
                <a:cs typeface="+mn-cs"/>
              </a:rPr>
              <a:t>truyền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vi </a:t>
            </a:r>
            <a:r>
              <a:rPr lang="en-US" sz="1200" kern="1200" dirty="0" err="1">
                <a:solidFill>
                  <a:schemeClr val="tx1"/>
                </a:solidFill>
                <a:effectLst/>
                <a:latin typeface="+mn-lt"/>
                <a:ea typeface="+mn-ea"/>
                <a:cs typeface="+mn-cs"/>
              </a:rPr>
              <a:t>sử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5. </a:t>
            </a:r>
            <a:r>
              <a:rPr lang="en-US" sz="1200" i="1" kern="1200" dirty="0" err="1">
                <a:solidFill>
                  <a:schemeClr val="tx1"/>
                </a:solidFill>
                <a:effectLst/>
                <a:latin typeface="+mn-lt"/>
                <a:ea typeface="+mn-ea"/>
                <a:cs typeface="+mn-cs"/>
              </a:rPr>
              <a:t>Tăng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cường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hợp</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tác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quốc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tế</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song </a:t>
            </a:r>
            <a:r>
              <a:rPr lang="en-US" sz="1200" kern="1200" dirty="0" err="1">
                <a:solidFill>
                  <a:schemeClr val="tx1"/>
                </a:solidFill>
                <a:effectLst/>
                <a:latin typeface="+mn-lt"/>
                <a:ea typeface="+mn-ea"/>
                <a:cs typeface="+mn-cs"/>
              </a:rPr>
              <a:t>phương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chia </a:t>
            </a:r>
            <a:r>
              <a:rPr lang="en-US" sz="1200" kern="1200" dirty="0" err="1">
                <a:solidFill>
                  <a:schemeClr val="tx1"/>
                </a:solidFill>
                <a:effectLst/>
                <a:latin typeface="+mn-lt"/>
                <a:ea typeface="+mn-ea"/>
                <a:cs typeface="+mn-cs"/>
              </a:rPr>
              <a:t>sẻ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nguồn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bỏ</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a:t>
            </a:r>
          </a:p>
          <a:p>
            <a:r>
              <a:rPr lang="en-US" sz="1200" i="1" kern="1200" dirty="0">
                <a:solidFill>
                  <a:schemeClr val="tx1"/>
                </a:solidFill>
                <a:effectLst/>
                <a:latin typeface="+mn-lt"/>
                <a:ea typeface="+mn-ea"/>
                <a:cs typeface="+mn-cs"/>
              </a:rPr>
              <a:t>6. </a:t>
            </a:r>
            <a:r>
              <a:rPr lang="en-US" sz="1200" i="1" kern="1200" dirty="0" err="1">
                <a:solidFill>
                  <a:schemeClr val="tx1"/>
                </a:solidFill>
                <a:effectLst/>
                <a:latin typeface="+mn-lt"/>
                <a:ea typeface="+mn-ea"/>
                <a:cs typeface="+mn-cs"/>
              </a:rPr>
              <a:t>Tiếp</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tục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triển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khai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hoàn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thiện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các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nghiên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cứu</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quốc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cần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cứu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thêm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bằng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đầy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dựng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phòng </a:t>
            </a:r>
            <a:r>
              <a:rPr lang="en-US" sz="1200" kern="1200" dirty="0" err="1">
                <a:solidFill>
                  <a:schemeClr val="tx1"/>
                </a:solidFill>
                <a:effectLst/>
                <a:latin typeface="+mn-lt"/>
                <a:ea typeface="+mn-ea"/>
                <a:cs typeface="+mn-cs"/>
              </a:rPr>
              <a:t>ngừa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Tóm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bỏ</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đầy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đòi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hỏi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mỗi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cam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góp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bỏ</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em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bỏ</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45</a:t>
            </a:fld>
            <a:endParaRPr lang="en-US"/>
          </a:p>
        </p:txBody>
      </p:sp>
    </p:spTree>
    <p:extLst>
      <p:ext uri="{BB962C8B-B14F-4D97-AF65-F5344CB8AC3E}">
        <p14:creationId xmlns:p14="http://schemas.microsoft.com/office/powerpoint/2010/main" val="3683676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sz="1200" i="1" kern="1200">
                <a:solidFill>
                  <a:schemeClr val="tx1"/>
                </a:solidFill>
                <a:effectLst/>
                <a:latin typeface="+mn-lt"/>
                <a:ea typeface="+mn-ea"/>
                <a:cs typeface="+mn-cs"/>
              </a:rPr>
              <a:t>Tiếp tục hoàn thiện hệ thống pháp luật:</a:t>
            </a:r>
            <a:r>
              <a:rPr lang="en-US" sz="1200" kern="1200">
                <a:solidFill>
                  <a:schemeClr val="tx1"/>
                </a:solidFill>
                <a:effectLst/>
                <a:latin typeface="+mn-lt"/>
                <a:ea typeface="+mn-ea"/>
                <a:cs typeface="+mn-cs"/>
              </a:rPr>
              <a:t> Mặc dù hệ thống pháp luật chính sách về lao động trẻ em ở Việt Nam được xây dựng khá đầy đủ và ngày càng hoàn thiện nhưng tình trạng này vẫn còn tồn tại. Vì vậy chúng ta cần tiếp tục rà soát các quy định hiện hành trên cơ sở xem xét thực trạng và đặc điểm lao động trẻ em và những vướng mắc trong công tác quản lý, phòng ngừa lao động trẻ em để kịp thời đề xuất và hoàn thiện chính sách pháp luật đảm bảo phù hợp với khuyến nghị quốc tế và theo kịp với tình hình thực tiễn của Việt Nam. Bên cạnh đó, cần tăng cường các biện pháp kiểm tra giám sát để đảm bảo việc tuân thủ quy định không sử dụng lao động trẻ em. </a:t>
            </a:r>
          </a:p>
          <a:p>
            <a:pPr marL="0" indent="0">
              <a:buNone/>
            </a:pPr>
            <a:r>
              <a:rPr lang="en-US" sz="1200" kern="1200">
                <a:solidFill>
                  <a:schemeClr val="tx1"/>
                </a:solidFill>
                <a:effectLst/>
                <a:latin typeface="+mn-lt"/>
                <a:ea typeface="+mn-ea"/>
                <a:cs typeface="+mn-cs"/>
              </a:rPr>
              <a:t>2. </a:t>
            </a:r>
            <a:r>
              <a:rPr lang="en-US" sz="1200" i="1" kern="1200">
                <a:solidFill>
                  <a:schemeClr val="tx1"/>
                </a:solidFill>
                <a:effectLst/>
                <a:latin typeface="+mn-lt"/>
                <a:ea typeface="+mn-ea"/>
                <a:cs typeface="+mn-cs"/>
              </a:rPr>
              <a:t>Kiên trì đổi mới căn bản, toàn diện giáo dục đào tạo,</a:t>
            </a:r>
            <a:r>
              <a:rPr lang="en-US" sz="1200" kern="1200">
                <a:solidFill>
                  <a:schemeClr val="tx1"/>
                </a:solidFill>
                <a:effectLst/>
                <a:latin typeface="+mn-lt"/>
                <a:ea typeface="+mn-ea"/>
                <a:cs typeface="+mn-cs"/>
              </a:rPr>
              <a:t> thực hiện tốt nhiệm vụ giáo dục bắt buộc đối với học sinh tiểu học, tiến tới phổ cập giáo dục trung học cơ sở và trung học phổ thông, tạo cơ hội cho tất cả trẻ em trong độ tuổi đi học đều được đến trường. </a:t>
            </a:r>
          </a:p>
          <a:p>
            <a:r>
              <a:rPr lang="en-US" sz="1200" i="1" kern="1200">
                <a:solidFill>
                  <a:schemeClr val="tx1"/>
                </a:solidFill>
                <a:effectLst/>
                <a:latin typeface="+mn-lt"/>
                <a:ea typeface="+mn-ea"/>
                <a:cs typeface="+mn-cs"/>
              </a:rPr>
              <a:t>3. Nghiên cứu thực hiện các chính sách hỗ trợ đối với chủ hộ.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có mối quan hệ chặt chẽ giữa các đặc điểm cơ bản của chủ hộ đối với tình trạng lao động trẻ em. Chủ hộ có trình độ chuyên môn kỹ thuật càng cao thì khả năng trẻ sống trong hộ đó trở thành lao động trẻ em càng thấp; chủ hộ làm công việc phi chính thức thì khả năng trẻ trong hộ này trở thành lao động trẻ em cao hơn 1,30 lần so với trẻ sống trong hộ có chủ hộ làm công việc chính thức; </a:t>
            </a:r>
          </a:p>
          <a:p>
            <a:r>
              <a:rPr lang="en-US" sz="1200" i="1" kern="1200">
                <a:solidFill>
                  <a:schemeClr val="tx1"/>
                </a:solidFill>
                <a:effectLst/>
                <a:latin typeface="+mn-lt"/>
                <a:ea typeface="+mn-ea"/>
                <a:cs typeface="+mn-cs"/>
              </a:rPr>
              <a:t>4. Nâng cao nhận thức cộng đồng</a:t>
            </a:r>
            <a:r>
              <a:rPr lang="en-US" sz="1200" kern="1200">
                <a:solidFill>
                  <a:schemeClr val="tx1"/>
                </a:solidFill>
                <a:effectLst/>
                <a:latin typeface="+mn-lt"/>
                <a:ea typeface="+mn-ea"/>
                <a:cs typeface="+mn-cs"/>
              </a:rPr>
              <a:t> thông qua việc tuyên truyền về tác hại của lao động trẻ em, truyền thông các chính sách pháp luật và các chế tài đối với hành vi sử dụng lao động trẻ em. </a:t>
            </a:r>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5. Tăng cường hợp tác quốc tế:</a:t>
            </a:r>
            <a:r>
              <a:rPr lang="en-US" sz="1200" kern="1200">
                <a:solidFill>
                  <a:schemeClr val="tx1"/>
                </a:solidFill>
                <a:effectLst/>
                <a:latin typeface="+mn-lt"/>
                <a:ea typeface="+mn-ea"/>
                <a:cs typeface="+mn-cs"/>
              </a:rPr>
              <a:t> tích cực tham gia các diễn đàn quốc tế và tăng cường hợp tác đa phương và song phương để chia sẻ kinh nghiệm, nguồn lực và phương pháp hiệu quả trong việc xóa bỏ lao động trẻ em. </a:t>
            </a:r>
          </a:p>
          <a:p>
            <a:r>
              <a:rPr lang="en-US" sz="1200" i="1" kern="1200">
                <a:solidFill>
                  <a:schemeClr val="tx1"/>
                </a:solidFill>
                <a:effectLst/>
                <a:latin typeface="+mn-lt"/>
                <a:ea typeface="+mn-ea"/>
                <a:cs typeface="+mn-cs"/>
              </a:rPr>
              <a:t>6. Tiếp tục triển khai hoàn thiện các nghiên cứu quốc gia</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cần nghiên cứu thể triển khai các cuộc khảo sát chuyên sâu để cung cấp thêm các bằng chứng cần thiết làm cơ sở để đánh giá đầy đủ, thực chất và toàn diện về các vấn đề lao động trẻ em từ đó xây dựng các giải pháp phòng ngừa hiệu quả và thiết thực.</a:t>
            </a:r>
          </a:p>
          <a:p>
            <a:r>
              <a:rPr lang="en-US" sz="1200" kern="1200">
                <a:solidFill>
                  <a:schemeClr val="tx1"/>
                </a:solidFill>
                <a:effectLst/>
                <a:latin typeface="+mn-lt"/>
                <a:ea typeface="+mn-ea"/>
                <a:cs typeface="+mn-cs"/>
              </a:rPr>
              <a:t>Tóm lại, việc xóa bỏ tình trạng lao động trẻ em là một nhiệm vụ đầy thách thức và đòi hỏi sự tham gia tích cực của toàn hệ thống chính trị, của mỗi tổ chức và của từng cá nhân. Sự phối hợp và cam kết mạnh mẽ từ tất cả các bên sẽ góp phần cải thiện và xóa bỏ tình trạng lao động trẻ em, tạo điều kiện cho trẻ em phát triển toàn diện nhất để “không ai bị bỏ lại phía sau”.</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46</a:t>
            </a:fld>
            <a:endParaRPr lang="en-US"/>
          </a:p>
        </p:txBody>
      </p:sp>
    </p:spTree>
    <p:extLst>
      <p:ext uri="{BB962C8B-B14F-4D97-AF65-F5344CB8AC3E}">
        <p14:creationId xmlns:p14="http://schemas.microsoft.com/office/powerpoint/2010/main" val="36766802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c040bd3e7b_1_17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c040bd3e7b_1_17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604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c040bd3e7b_1_17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2" name="Google Shape;1342;gc040bd3e7b_1_17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c040bd3e7b_1_17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c040bd3e7b_1_17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c040bd3e7b_1_17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c040bd3e7b_1_17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c040bd3e7b_1_17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c040bd3e7b_1_17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c040bd3e7b_1_17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c040bd3e7b_1_17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07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c040bd3e7b_1_17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c040bd3e7b_1_17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31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DF1EE"/>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21300" y="973175"/>
            <a:ext cx="6365400" cy="2052600"/>
          </a:xfrm>
          <a:prstGeom prst="rect">
            <a:avLst/>
          </a:prstGeom>
        </p:spPr>
        <p:txBody>
          <a:bodyPr spcFirstLastPara="1" wrap="square" lIns="91425" tIns="91425" rIns="91425" bIns="91425" anchor="b" anchorCtr="0">
            <a:normAutofit/>
          </a:bodyPr>
          <a:lstStyle>
            <a:lvl1pPr lvl="0">
              <a:spcBef>
                <a:spcPts val="0"/>
              </a:spcBef>
              <a:spcAft>
                <a:spcPts val="0"/>
              </a:spcAft>
              <a:buClr>
                <a:srgbClr val="FF744B"/>
              </a:buClr>
              <a:buSzPts val="5200"/>
              <a:buNone/>
              <a:defRPr sz="5200">
                <a:solidFill>
                  <a:srgbClr val="FF744B"/>
                </a:solidFill>
                <a:latin typeface="Allerta Stencil"/>
                <a:ea typeface="Allerta Stencil"/>
                <a:cs typeface="Allerta Stencil"/>
                <a:sym typeface="Allerta Stenci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921300" y="3024625"/>
            <a:ext cx="4774800" cy="53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015823" y="252426"/>
            <a:ext cx="1228506" cy="2422260"/>
            <a:chOff x="6824190" y="51241"/>
            <a:chExt cx="1604002" cy="3162632"/>
          </a:xfrm>
        </p:grpSpPr>
        <p:sp>
          <p:nvSpPr>
            <p:cNvPr id="12" name="Google Shape;12;p2"/>
            <p:cNvSpPr/>
            <p:nvPr/>
          </p:nvSpPr>
          <p:spPr>
            <a:xfrm>
              <a:off x="6824190" y="309430"/>
              <a:ext cx="1604002" cy="1765249"/>
            </a:xfrm>
            <a:custGeom>
              <a:avLst/>
              <a:gdLst/>
              <a:ahLst/>
              <a:cxnLst/>
              <a:rect l="l" t="t" r="r" b="b"/>
              <a:pathLst>
                <a:path w="27000" h="29713" extrusionOk="0">
                  <a:moveTo>
                    <a:pt x="0" y="0"/>
                  </a:moveTo>
                  <a:lnTo>
                    <a:pt x="0" y="29713"/>
                  </a:lnTo>
                  <a:lnTo>
                    <a:pt x="27000" y="29713"/>
                  </a:lnTo>
                  <a:lnTo>
                    <a:pt x="27000" y="0"/>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24190" y="2495190"/>
              <a:ext cx="1604002" cy="221896"/>
            </a:xfrm>
            <a:custGeom>
              <a:avLst/>
              <a:gdLst/>
              <a:ahLst/>
              <a:cxnLst/>
              <a:rect l="l" t="t" r="r" b="b"/>
              <a:pathLst>
                <a:path w="27000" h="3735" extrusionOk="0">
                  <a:moveTo>
                    <a:pt x="0" y="1"/>
                  </a:moveTo>
                  <a:lnTo>
                    <a:pt x="0" y="3735"/>
                  </a:lnTo>
                  <a:lnTo>
                    <a:pt x="27000" y="3735"/>
                  </a:lnTo>
                  <a:lnTo>
                    <a:pt x="27000" y="1"/>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824190" y="2991977"/>
              <a:ext cx="1604002" cy="221896"/>
            </a:xfrm>
            <a:custGeom>
              <a:avLst/>
              <a:gdLst/>
              <a:ahLst/>
              <a:cxnLst/>
              <a:rect l="l" t="t" r="r" b="b"/>
              <a:pathLst>
                <a:path w="27000" h="3735" extrusionOk="0">
                  <a:moveTo>
                    <a:pt x="0" y="0"/>
                  </a:moveTo>
                  <a:lnTo>
                    <a:pt x="0" y="3734"/>
                  </a:lnTo>
                  <a:lnTo>
                    <a:pt x="27000" y="3734"/>
                  </a:lnTo>
                  <a:lnTo>
                    <a:pt x="27000" y="0"/>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070672" y="51241"/>
              <a:ext cx="1020086" cy="665570"/>
              <a:chOff x="7070672" y="51241"/>
              <a:chExt cx="1020086" cy="665570"/>
            </a:xfrm>
          </p:grpSpPr>
          <p:sp>
            <p:nvSpPr>
              <p:cNvPr id="16" name="Google Shape;16;p2"/>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 name="Google Shape;32;p2"/>
          <p:cNvGrpSpPr/>
          <p:nvPr/>
        </p:nvGrpSpPr>
        <p:grpSpPr>
          <a:xfrm>
            <a:off x="-9532" y="3871958"/>
            <a:ext cx="1979264" cy="1290589"/>
            <a:chOff x="7862045" y="769160"/>
            <a:chExt cx="2340939" cy="1526421"/>
          </a:xfrm>
        </p:grpSpPr>
        <p:sp>
          <p:nvSpPr>
            <p:cNvPr id="33" name="Google Shape;33;p2"/>
            <p:cNvSpPr/>
            <p:nvPr/>
          </p:nvSpPr>
          <p:spPr>
            <a:xfrm rot="5400000">
              <a:off x="9276698" y="326418"/>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9276698" y="823124"/>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4231121" y="4528448"/>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229951" y="2916660"/>
            <a:ext cx="3334135" cy="2972607"/>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87491" y="3769995"/>
            <a:ext cx="1025525" cy="1026983"/>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4011095" y="4226968"/>
            <a:ext cx="752080" cy="489793"/>
            <a:chOff x="5201720" y="3979318"/>
            <a:chExt cx="752080" cy="489793"/>
          </a:xfrm>
        </p:grpSpPr>
        <p:sp>
          <p:nvSpPr>
            <p:cNvPr id="40" name="Google Shape;40;p2"/>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455"/>
        <p:cNvGrpSpPr/>
        <p:nvPr/>
      </p:nvGrpSpPr>
      <p:grpSpPr>
        <a:xfrm>
          <a:off x="0" y="0"/>
          <a:ext cx="0" cy="0"/>
          <a:chOff x="0" y="0"/>
          <a:chExt cx="0" cy="0"/>
        </a:xfrm>
      </p:grpSpPr>
      <p:sp>
        <p:nvSpPr>
          <p:cNvPr id="456" name="Google Shape;456;p16"/>
          <p:cNvSpPr txBox="1">
            <a:spLocks noGrp="1"/>
          </p:cNvSpPr>
          <p:nvPr>
            <p:ph type="title"/>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457" name="Google Shape;457;p16"/>
          <p:cNvGrpSpPr/>
          <p:nvPr/>
        </p:nvGrpSpPr>
        <p:grpSpPr>
          <a:xfrm flipH="1">
            <a:off x="280400" y="4651720"/>
            <a:ext cx="641374" cy="417696"/>
            <a:chOff x="5201720" y="3979318"/>
            <a:chExt cx="752080" cy="489793"/>
          </a:xfrm>
        </p:grpSpPr>
        <p:sp>
          <p:nvSpPr>
            <p:cNvPr id="458" name="Google Shape;458;p1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16"/>
          <p:cNvGrpSpPr/>
          <p:nvPr/>
        </p:nvGrpSpPr>
        <p:grpSpPr>
          <a:xfrm>
            <a:off x="7682521" y="-16138"/>
            <a:ext cx="1475260" cy="1275943"/>
            <a:chOff x="7674075" y="-9513"/>
            <a:chExt cx="1475260" cy="1275943"/>
          </a:xfrm>
        </p:grpSpPr>
        <p:grpSp>
          <p:nvGrpSpPr>
            <p:cNvPr id="475" name="Google Shape;475;p16"/>
            <p:cNvGrpSpPr/>
            <p:nvPr/>
          </p:nvGrpSpPr>
          <p:grpSpPr>
            <a:xfrm rot="10800000">
              <a:off x="7674075" y="-9513"/>
              <a:ext cx="1475260" cy="961951"/>
              <a:chOff x="7862045" y="769160"/>
              <a:chExt cx="2340939" cy="1526421"/>
            </a:xfrm>
          </p:grpSpPr>
          <p:sp>
            <p:nvSpPr>
              <p:cNvPr id="476" name="Google Shape;476;p16"/>
              <p:cNvSpPr/>
              <p:nvPr/>
            </p:nvSpPr>
            <p:spPr>
              <a:xfrm rot="5400000">
                <a:off x="9276698" y="447332"/>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rot="5400000">
                <a:off x="9276698" y="944038"/>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16"/>
            <p:cNvGrpSpPr/>
            <p:nvPr/>
          </p:nvGrpSpPr>
          <p:grpSpPr>
            <a:xfrm rot="5400000">
              <a:off x="8516383" y="736895"/>
              <a:ext cx="641374" cy="417696"/>
              <a:chOff x="5201720" y="3979318"/>
              <a:chExt cx="752080" cy="489793"/>
            </a:xfrm>
          </p:grpSpPr>
          <p:sp>
            <p:nvSpPr>
              <p:cNvPr id="480" name="Google Shape;480;p1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701"/>
        <p:cNvGrpSpPr/>
        <p:nvPr/>
      </p:nvGrpSpPr>
      <p:grpSpPr>
        <a:xfrm>
          <a:off x="0" y="0"/>
          <a:ext cx="0" cy="0"/>
          <a:chOff x="0" y="0"/>
          <a:chExt cx="0" cy="0"/>
        </a:xfrm>
      </p:grpSpPr>
      <p:sp>
        <p:nvSpPr>
          <p:cNvPr id="702" name="Google Shape;702;p23"/>
          <p:cNvSpPr txBox="1">
            <a:spLocks noGrp="1"/>
          </p:cNvSpPr>
          <p:nvPr>
            <p:ph type="title"/>
          </p:nvPr>
        </p:nvSpPr>
        <p:spPr>
          <a:xfrm>
            <a:off x="2320994" y="1573800"/>
            <a:ext cx="2110500" cy="3999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02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3" name="Google Shape;703;p23"/>
          <p:cNvSpPr txBox="1">
            <a:spLocks noGrp="1"/>
          </p:cNvSpPr>
          <p:nvPr>
            <p:ph type="subTitle" idx="1"/>
          </p:nvPr>
        </p:nvSpPr>
        <p:spPr>
          <a:xfrm>
            <a:off x="2320994" y="1921181"/>
            <a:ext cx="2110500" cy="581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4" name="Google Shape;704;p23"/>
          <p:cNvSpPr txBox="1">
            <a:spLocks noGrp="1"/>
          </p:cNvSpPr>
          <p:nvPr>
            <p:ph type="title" idx="2"/>
          </p:nvPr>
        </p:nvSpPr>
        <p:spPr>
          <a:xfrm>
            <a:off x="2320994" y="3796450"/>
            <a:ext cx="2110500" cy="3999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020">
                <a:solidFill>
                  <a:schemeClr val="l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5" name="Google Shape;705;p23"/>
          <p:cNvSpPr txBox="1">
            <a:spLocks noGrp="1"/>
          </p:cNvSpPr>
          <p:nvPr>
            <p:ph type="subTitle" idx="3"/>
          </p:nvPr>
        </p:nvSpPr>
        <p:spPr>
          <a:xfrm>
            <a:off x="2320994" y="3153225"/>
            <a:ext cx="2110500" cy="581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6" name="Google Shape;706;p23"/>
          <p:cNvSpPr txBox="1">
            <a:spLocks noGrp="1"/>
          </p:cNvSpPr>
          <p:nvPr>
            <p:ph type="title" idx="4"/>
          </p:nvPr>
        </p:nvSpPr>
        <p:spPr>
          <a:xfrm>
            <a:off x="5754894" y="1573800"/>
            <a:ext cx="2110500" cy="3999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02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7" name="Google Shape;707;p23"/>
          <p:cNvSpPr txBox="1">
            <a:spLocks noGrp="1"/>
          </p:cNvSpPr>
          <p:nvPr>
            <p:ph type="subTitle" idx="5"/>
          </p:nvPr>
        </p:nvSpPr>
        <p:spPr>
          <a:xfrm>
            <a:off x="5754894" y="1921181"/>
            <a:ext cx="2110500" cy="581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8" name="Google Shape;708;p23"/>
          <p:cNvSpPr txBox="1">
            <a:spLocks noGrp="1"/>
          </p:cNvSpPr>
          <p:nvPr>
            <p:ph type="title" idx="6"/>
          </p:nvPr>
        </p:nvSpPr>
        <p:spPr>
          <a:xfrm>
            <a:off x="5754894" y="3796450"/>
            <a:ext cx="2110500" cy="3999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020">
                <a:solidFill>
                  <a:schemeClr val="accen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9" name="Google Shape;709;p23"/>
          <p:cNvSpPr txBox="1">
            <a:spLocks noGrp="1"/>
          </p:cNvSpPr>
          <p:nvPr>
            <p:ph type="subTitle" idx="7"/>
          </p:nvPr>
        </p:nvSpPr>
        <p:spPr>
          <a:xfrm>
            <a:off x="5754894" y="3153225"/>
            <a:ext cx="2110500" cy="581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0" name="Google Shape;710;p23"/>
          <p:cNvSpPr txBox="1">
            <a:spLocks noGrp="1"/>
          </p:cNvSpPr>
          <p:nvPr>
            <p:ph type="title" idx="8"/>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711" name="Google Shape;711;p23"/>
          <p:cNvGrpSpPr/>
          <p:nvPr/>
        </p:nvGrpSpPr>
        <p:grpSpPr>
          <a:xfrm>
            <a:off x="-72757" y="4030224"/>
            <a:ext cx="1272868" cy="1705629"/>
            <a:chOff x="4413550" y="4306805"/>
            <a:chExt cx="977400" cy="1309705"/>
          </a:xfrm>
        </p:grpSpPr>
        <p:sp>
          <p:nvSpPr>
            <p:cNvPr id="712" name="Google Shape;712;p23"/>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3"/>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3"/>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23"/>
          <p:cNvGrpSpPr/>
          <p:nvPr/>
        </p:nvGrpSpPr>
        <p:grpSpPr>
          <a:xfrm>
            <a:off x="1048808" y="4699295"/>
            <a:ext cx="641374" cy="417696"/>
            <a:chOff x="5201720" y="3979318"/>
            <a:chExt cx="752080" cy="489793"/>
          </a:xfrm>
        </p:grpSpPr>
        <p:sp>
          <p:nvSpPr>
            <p:cNvPr id="716" name="Google Shape;716;p2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23"/>
          <p:cNvGrpSpPr/>
          <p:nvPr/>
        </p:nvGrpSpPr>
        <p:grpSpPr>
          <a:xfrm rot="10800000">
            <a:off x="7896476" y="-741801"/>
            <a:ext cx="1272868" cy="1705629"/>
            <a:chOff x="4413550" y="4306805"/>
            <a:chExt cx="977400" cy="1309705"/>
          </a:xfrm>
        </p:grpSpPr>
        <p:sp>
          <p:nvSpPr>
            <p:cNvPr id="733" name="Google Shape;733;p23"/>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3"/>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3"/>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3"/>
          <p:cNvGrpSpPr/>
          <p:nvPr/>
        </p:nvGrpSpPr>
        <p:grpSpPr>
          <a:xfrm rot="-5400000">
            <a:off x="7611533" y="-170355"/>
            <a:ext cx="641374" cy="417696"/>
            <a:chOff x="5201720" y="3979318"/>
            <a:chExt cx="752080" cy="489793"/>
          </a:xfrm>
        </p:grpSpPr>
        <p:sp>
          <p:nvSpPr>
            <p:cNvPr id="737" name="Google Shape;737;p2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833"/>
        <p:cNvGrpSpPr/>
        <p:nvPr/>
      </p:nvGrpSpPr>
      <p:grpSpPr>
        <a:xfrm>
          <a:off x="0" y="0"/>
          <a:ext cx="0" cy="0"/>
          <a:chOff x="0" y="0"/>
          <a:chExt cx="0" cy="0"/>
        </a:xfrm>
      </p:grpSpPr>
      <p:grpSp>
        <p:nvGrpSpPr>
          <p:cNvPr id="834" name="Google Shape;834;p26"/>
          <p:cNvGrpSpPr/>
          <p:nvPr/>
        </p:nvGrpSpPr>
        <p:grpSpPr>
          <a:xfrm rot="10800000">
            <a:off x="280400" y="60062"/>
            <a:ext cx="641374" cy="417696"/>
            <a:chOff x="5201720" y="3979318"/>
            <a:chExt cx="752080" cy="489793"/>
          </a:xfrm>
        </p:grpSpPr>
        <p:sp>
          <p:nvSpPr>
            <p:cNvPr id="835" name="Google Shape;835;p2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26"/>
          <p:cNvGrpSpPr/>
          <p:nvPr/>
        </p:nvGrpSpPr>
        <p:grpSpPr>
          <a:xfrm rot="10800000" flipH="1">
            <a:off x="7682521" y="3869673"/>
            <a:ext cx="1475260" cy="1275943"/>
            <a:chOff x="7674075" y="-9513"/>
            <a:chExt cx="1475260" cy="1275943"/>
          </a:xfrm>
        </p:grpSpPr>
        <p:grpSp>
          <p:nvGrpSpPr>
            <p:cNvPr id="852" name="Google Shape;852;p26"/>
            <p:cNvGrpSpPr/>
            <p:nvPr/>
          </p:nvGrpSpPr>
          <p:grpSpPr>
            <a:xfrm rot="10800000">
              <a:off x="7674075" y="-9513"/>
              <a:ext cx="1475260" cy="961951"/>
              <a:chOff x="7862045" y="769160"/>
              <a:chExt cx="2340939" cy="1526421"/>
            </a:xfrm>
          </p:grpSpPr>
          <p:sp>
            <p:nvSpPr>
              <p:cNvPr id="853" name="Google Shape;853;p26"/>
              <p:cNvSpPr/>
              <p:nvPr/>
            </p:nvSpPr>
            <p:spPr>
              <a:xfrm rot="5400000">
                <a:off x="9276698" y="447332"/>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rot="5400000">
                <a:off x="9276698" y="944038"/>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26"/>
            <p:cNvGrpSpPr/>
            <p:nvPr/>
          </p:nvGrpSpPr>
          <p:grpSpPr>
            <a:xfrm rot="5400000">
              <a:off x="8516383" y="736895"/>
              <a:ext cx="641374" cy="417696"/>
              <a:chOff x="5201720" y="3979318"/>
              <a:chExt cx="752080" cy="489793"/>
            </a:xfrm>
          </p:grpSpPr>
          <p:sp>
            <p:nvSpPr>
              <p:cNvPr id="857" name="Google Shape;857;p2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873"/>
        <p:cNvGrpSpPr/>
        <p:nvPr/>
      </p:nvGrpSpPr>
      <p:grpSpPr>
        <a:xfrm>
          <a:off x="0" y="0"/>
          <a:ext cx="0" cy="0"/>
          <a:chOff x="0" y="0"/>
          <a:chExt cx="0" cy="0"/>
        </a:xfrm>
      </p:grpSpPr>
      <p:grpSp>
        <p:nvGrpSpPr>
          <p:cNvPr id="874" name="Google Shape;874;p27"/>
          <p:cNvGrpSpPr/>
          <p:nvPr/>
        </p:nvGrpSpPr>
        <p:grpSpPr>
          <a:xfrm rot="-5400000">
            <a:off x="7509072" y="3507104"/>
            <a:ext cx="1979264" cy="1290589"/>
            <a:chOff x="7862045" y="769160"/>
            <a:chExt cx="2340939" cy="1526421"/>
          </a:xfrm>
        </p:grpSpPr>
        <p:sp>
          <p:nvSpPr>
            <p:cNvPr id="875" name="Google Shape;875;p27"/>
            <p:cNvSpPr/>
            <p:nvPr/>
          </p:nvSpPr>
          <p:spPr>
            <a:xfrm rot="5400000">
              <a:off x="9276698" y="326418"/>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7"/>
            <p:cNvSpPr/>
            <p:nvPr/>
          </p:nvSpPr>
          <p:spPr>
            <a:xfrm rot="5400000">
              <a:off x="9276698" y="823124"/>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7"/>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27"/>
          <p:cNvSpPr/>
          <p:nvPr/>
        </p:nvSpPr>
        <p:spPr>
          <a:xfrm rot="4821654" flipH="1">
            <a:off x="-1008918" y="-519263"/>
            <a:ext cx="3165486" cy="2822286"/>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7"/>
          <p:cNvSpPr/>
          <p:nvPr/>
        </p:nvSpPr>
        <p:spPr>
          <a:xfrm rot="4821605" flipH="1">
            <a:off x="197228" y="351090"/>
            <a:ext cx="973590" cy="974986"/>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27"/>
          <p:cNvGrpSpPr/>
          <p:nvPr/>
        </p:nvGrpSpPr>
        <p:grpSpPr>
          <a:xfrm rot="5400000" flipH="1">
            <a:off x="92293" y="2268233"/>
            <a:ext cx="752080" cy="489793"/>
            <a:chOff x="5201720" y="3979318"/>
            <a:chExt cx="752080" cy="489793"/>
          </a:xfrm>
        </p:grpSpPr>
        <p:sp>
          <p:nvSpPr>
            <p:cNvPr id="881" name="Google Shape;881;p27"/>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7"/>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7"/>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7"/>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7"/>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7"/>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7"/>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7"/>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7"/>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7"/>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7"/>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7"/>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7"/>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7"/>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7"/>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7"/>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897"/>
        <p:cNvGrpSpPr/>
        <p:nvPr/>
      </p:nvGrpSpPr>
      <p:grpSpPr>
        <a:xfrm>
          <a:off x="0" y="0"/>
          <a:ext cx="0" cy="0"/>
          <a:chOff x="0" y="0"/>
          <a:chExt cx="0" cy="0"/>
        </a:xfrm>
      </p:grpSpPr>
      <p:sp>
        <p:nvSpPr>
          <p:cNvPr id="898" name="Google Shape;898;p28"/>
          <p:cNvSpPr/>
          <p:nvPr/>
        </p:nvSpPr>
        <p:spPr>
          <a:xfrm rot="5400000">
            <a:off x="28300" y="1857806"/>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8"/>
          <p:cNvSpPr/>
          <p:nvPr/>
        </p:nvSpPr>
        <p:spPr>
          <a:xfrm flipH="1">
            <a:off x="-800121" y="2553696"/>
            <a:ext cx="3334135" cy="2972607"/>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8"/>
          <p:cNvSpPr/>
          <p:nvPr/>
        </p:nvSpPr>
        <p:spPr>
          <a:xfrm flipH="1">
            <a:off x="550950" y="3407030"/>
            <a:ext cx="1025525" cy="1026983"/>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 name="Google Shape;901;p28"/>
          <p:cNvGrpSpPr/>
          <p:nvPr/>
        </p:nvGrpSpPr>
        <p:grpSpPr>
          <a:xfrm rot="5400000">
            <a:off x="870107" y="1097157"/>
            <a:ext cx="752080" cy="489793"/>
            <a:chOff x="5201720" y="3979318"/>
            <a:chExt cx="752080" cy="489793"/>
          </a:xfrm>
        </p:grpSpPr>
        <p:sp>
          <p:nvSpPr>
            <p:cNvPr id="902" name="Google Shape;902;p28"/>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8"/>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8"/>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8"/>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8"/>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8"/>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8"/>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8"/>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8"/>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8"/>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8"/>
          <p:cNvGrpSpPr/>
          <p:nvPr/>
        </p:nvGrpSpPr>
        <p:grpSpPr>
          <a:xfrm rot="10800000">
            <a:off x="7886951" y="-569490"/>
            <a:ext cx="1272868" cy="1705629"/>
            <a:chOff x="4413550" y="4306805"/>
            <a:chExt cx="977400" cy="1309705"/>
          </a:xfrm>
        </p:grpSpPr>
        <p:sp>
          <p:nvSpPr>
            <p:cNvPr id="919" name="Google Shape;919;p28"/>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8"/>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8"/>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28"/>
          <p:cNvGrpSpPr/>
          <p:nvPr/>
        </p:nvGrpSpPr>
        <p:grpSpPr>
          <a:xfrm rot="-5400000">
            <a:off x="7602008" y="1956"/>
            <a:ext cx="641374" cy="417696"/>
            <a:chOff x="5201720" y="3979318"/>
            <a:chExt cx="752080" cy="489793"/>
          </a:xfrm>
        </p:grpSpPr>
        <p:sp>
          <p:nvSpPr>
            <p:cNvPr id="923" name="Google Shape;923;p28"/>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8"/>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8"/>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8"/>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8"/>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8"/>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8"/>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8"/>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8"/>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8"/>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kcground 3">
  <p:cSld name="CUSTOM_16">
    <p:spTree>
      <p:nvGrpSpPr>
        <p:cNvPr id="1" name="Shape 939"/>
        <p:cNvGrpSpPr/>
        <p:nvPr/>
      </p:nvGrpSpPr>
      <p:grpSpPr>
        <a:xfrm>
          <a:off x="0" y="0"/>
          <a:ext cx="0" cy="0"/>
          <a:chOff x="0" y="0"/>
          <a:chExt cx="0" cy="0"/>
        </a:xfrm>
      </p:grpSpPr>
      <p:grpSp>
        <p:nvGrpSpPr>
          <p:cNvPr id="940" name="Google Shape;940;p29"/>
          <p:cNvGrpSpPr/>
          <p:nvPr/>
        </p:nvGrpSpPr>
        <p:grpSpPr>
          <a:xfrm flipH="1">
            <a:off x="8086976" y="3954024"/>
            <a:ext cx="1272868" cy="1705629"/>
            <a:chOff x="4413550" y="4306805"/>
            <a:chExt cx="977400" cy="1309705"/>
          </a:xfrm>
        </p:grpSpPr>
        <p:sp>
          <p:nvSpPr>
            <p:cNvPr id="941" name="Google Shape;941;p29"/>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9"/>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9"/>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 name="Google Shape;944;p29"/>
          <p:cNvSpPr/>
          <p:nvPr/>
        </p:nvSpPr>
        <p:spPr>
          <a:xfrm>
            <a:off x="-430028" y="4006827"/>
            <a:ext cx="1272868" cy="1271826"/>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29"/>
          <p:cNvGrpSpPr/>
          <p:nvPr/>
        </p:nvGrpSpPr>
        <p:grpSpPr>
          <a:xfrm rot="10800000">
            <a:off x="562609" y="4327611"/>
            <a:ext cx="641374" cy="417696"/>
            <a:chOff x="5201720" y="3979318"/>
            <a:chExt cx="752080" cy="489793"/>
          </a:xfrm>
        </p:grpSpPr>
        <p:sp>
          <p:nvSpPr>
            <p:cNvPr id="946" name="Google Shape;946;p29"/>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9"/>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9"/>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9"/>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9"/>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9"/>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9"/>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9"/>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9"/>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9"/>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9"/>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9"/>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9"/>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9"/>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9"/>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9"/>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29"/>
          <p:cNvGrpSpPr/>
          <p:nvPr/>
        </p:nvGrpSpPr>
        <p:grpSpPr>
          <a:xfrm rot="-5400000" flipH="1">
            <a:off x="7802033" y="4670511"/>
            <a:ext cx="641374" cy="417696"/>
            <a:chOff x="5201720" y="3979318"/>
            <a:chExt cx="752080" cy="489793"/>
          </a:xfrm>
        </p:grpSpPr>
        <p:sp>
          <p:nvSpPr>
            <p:cNvPr id="963" name="Google Shape;963;p29"/>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9"/>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9"/>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9"/>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9"/>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9"/>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9"/>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9"/>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9"/>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9"/>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9"/>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9"/>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9"/>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9"/>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6553176" y="-628213"/>
            <a:ext cx="2895532" cy="2581589"/>
            <a:chOff x="6467451" y="-628213"/>
            <a:chExt cx="2895532" cy="2581589"/>
          </a:xfrm>
        </p:grpSpPr>
        <p:sp>
          <p:nvSpPr>
            <p:cNvPr id="58" name="Google Shape;58;p3"/>
            <p:cNvSpPr/>
            <p:nvPr/>
          </p:nvSpPr>
          <p:spPr>
            <a:xfrm rot="10800000" flipH="1">
              <a:off x="6467451" y="-628213"/>
              <a:ext cx="2895532" cy="2581589"/>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7469890" y="286207"/>
              <a:ext cx="890642" cy="891915"/>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3"/>
          <p:cNvGrpSpPr/>
          <p:nvPr/>
        </p:nvGrpSpPr>
        <p:grpSpPr>
          <a:xfrm>
            <a:off x="-283415" y="1254333"/>
            <a:ext cx="2205456" cy="790978"/>
            <a:chOff x="-283415" y="1254333"/>
            <a:chExt cx="2205456" cy="790978"/>
          </a:xfrm>
        </p:grpSpPr>
        <p:sp>
          <p:nvSpPr>
            <p:cNvPr id="61" name="Google Shape;61;p3"/>
            <p:cNvSpPr/>
            <p:nvPr/>
          </p:nvSpPr>
          <p:spPr>
            <a:xfrm rot="10800000">
              <a:off x="-283415" y="1254333"/>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3"/>
            <p:cNvGrpSpPr/>
            <p:nvPr/>
          </p:nvGrpSpPr>
          <p:grpSpPr>
            <a:xfrm rot="10800000">
              <a:off x="1169961" y="1555517"/>
              <a:ext cx="752080" cy="489793"/>
              <a:chOff x="5201720" y="3979318"/>
              <a:chExt cx="752080" cy="489793"/>
            </a:xfrm>
          </p:grpSpPr>
          <p:sp>
            <p:nvSpPr>
              <p:cNvPr id="63" name="Google Shape;63;p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 name="Google Shape;79;p3"/>
          <p:cNvGrpSpPr/>
          <p:nvPr/>
        </p:nvGrpSpPr>
        <p:grpSpPr>
          <a:xfrm>
            <a:off x="6265374" y="3581582"/>
            <a:ext cx="1681187" cy="1987513"/>
            <a:chOff x="6265374" y="3581582"/>
            <a:chExt cx="1681187" cy="1987513"/>
          </a:xfrm>
        </p:grpSpPr>
        <p:sp>
          <p:nvSpPr>
            <p:cNvPr id="80" name="Google Shape;80;p3"/>
            <p:cNvSpPr/>
            <p:nvPr/>
          </p:nvSpPr>
          <p:spPr>
            <a:xfrm rot="10800000" flipH="1">
              <a:off x="6265374" y="3581582"/>
              <a:ext cx="1097618" cy="151846"/>
            </a:xfrm>
            <a:custGeom>
              <a:avLst/>
              <a:gdLst/>
              <a:ahLst/>
              <a:cxnLst/>
              <a:rect l="l" t="t" r="r" b="b"/>
              <a:pathLst>
                <a:path w="27000" h="3735" extrusionOk="0">
                  <a:moveTo>
                    <a:pt x="0" y="0"/>
                  </a:moveTo>
                  <a:lnTo>
                    <a:pt x="0" y="3734"/>
                  </a:lnTo>
                  <a:lnTo>
                    <a:pt x="27000" y="3734"/>
                  </a:lnTo>
                  <a:lnTo>
                    <a:pt x="270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10800000" flipH="1">
              <a:off x="6265374" y="4361113"/>
              <a:ext cx="1097618" cy="1207982"/>
            </a:xfrm>
            <a:custGeom>
              <a:avLst/>
              <a:gdLst/>
              <a:ahLst/>
              <a:cxnLst/>
              <a:rect l="l" t="t" r="r" b="b"/>
              <a:pathLst>
                <a:path w="27000" h="29713" extrusionOk="0">
                  <a:moveTo>
                    <a:pt x="0" y="0"/>
                  </a:moveTo>
                  <a:lnTo>
                    <a:pt x="0" y="29713"/>
                  </a:lnTo>
                  <a:lnTo>
                    <a:pt x="27000" y="29713"/>
                  </a:lnTo>
                  <a:lnTo>
                    <a:pt x="27000" y="0"/>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10800000" flipH="1">
              <a:off x="6265374" y="3921533"/>
              <a:ext cx="1097618" cy="151846"/>
            </a:xfrm>
            <a:custGeom>
              <a:avLst/>
              <a:gdLst/>
              <a:ahLst/>
              <a:cxnLst/>
              <a:rect l="l" t="t" r="r" b="b"/>
              <a:pathLst>
                <a:path w="27000" h="3735" extrusionOk="0">
                  <a:moveTo>
                    <a:pt x="0" y="1"/>
                  </a:moveTo>
                  <a:lnTo>
                    <a:pt x="0" y="3735"/>
                  </a:lnTo>
                  <a:lnTo>
                    <a:pt x="27000" y="3735"/>
                  </a:lnTo>
                  <a:lnTo>
                    <a:pt x="270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rot="10800000" flipH="1">
              <a:off x="7248517" y="4176349"/>
              <a:ext cx="698045" cy="455450"/>
              <a:chOff x="7070672" y="51241"/>
              <a:chExt cx="1020086" cy="665570"/>
            </a:xfrm>
          </p:grpSpPr>
          <p:sp>
            <p:nvSpPr>
              <p:cNvPr id="84" name="Google Shape;84;p3"/>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 name="Google Shape;100;p3"/>
          <p:cNvSpPr txBox="1">
            <a:spLocks noGrp="1"/>
          </p:cNvSpPr>
          <p:nvPr>
            <p:ph type="title"/>
          </p:nvPr>
        </p:nvSpPr>
        <p:spPr>
          <a:xfrm>
            <a:off x="713225" y="2450850"/>
            <a:ext cx="4916100" cy="8418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6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1" name="Google Shape;101;p3"/>
          <p:cNvSpPr txBox="1">
            <a:spLocks noGrp="1"/>
          </p:cNvSpPr>
          <p:nvPr>
            <p:ph type="title" idx="2" hasCustomPrompt="1"/>
          </p:nvPr>
        </p:nvSpPr>
        <p:spPr>
          <a:xfrm>
            <a:off x="5554025" y="1309638"/>
            <a:ext cx="2553000" cy="152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7200"/>
              <a:buNone/>
              <a:defRPr sz="9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 name="Google Shape;102;p3"/>
          <p:cNvSpPr txBox="1">
            <a:spLocks noGrp="1"/>
          </p:cNvSpPr>
          <p:nvPr>
            <p:ph type="subTitle" idx="1"/>
          </p:nvPr>
        </p:nvSpPr>
        <p:spPr>
          <a:xfrm>
            <a:off x="770375" y="3407875"/>
            <a:ext cx="3334200" cy="7521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24210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5162186" y="2811200"/>
            <a:ext cx="2286000" cy="3999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800"/>
              <a:buFont typeface="Allerta Stencil"/>
              <a:buNone/>
              <a:defRPr sz="2018">
                <a:solidFill>
                  <a:schemeClr val="accent6"/>
                </a:solidFill>
                <a:latin typeface="Allerta Stencil"/>
                <a:ea typeface="Allerta Stencil"/>
                <a:cs typeface="Allerta Stencil"/>
                <a:sym typeface="Allerta Stencil"/>
              </a:defRPr>
            </a:lvl1pPr>
            <a:lvl2pPr lvl="1"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9pPr>
          </a:lstStyle>
          <a:p>
            <a:endParaRPr/>
          </a:p>
        </p:txBody>
      </p:sp>
      <p:sp>
        <p:nvSpPr>
          <p:cNvPr id="129" name="Google Shape;129;p5"/>
          <p:cNvSpPr txBox="1">
            <a:spLocks noGrp="1"/>
          </p:cNvSpPr>
          <p:nvPr>
            <p:ph type="subTitle" idx="1"/>
          </p:nvPr>
        </p:nvSpPr>
        <p:spPr>
          <a:xfrm>
            <a:off x="5010386" y="3275600"/>
            <a:ext cx="2589600" cy="897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400"/>
              <a:buFont typeface="Open Sans"/>
              <a:buNone/>
              <a:defRPr sz="1600">
                <a:solidFill>
                  <a:srgbClr val="19348E"/>
                </a:solidFill>
                <a:latin typeface="Open Sans"/>
                <a:ea typeface="Open Sans"/>
                <a:cs typeface="Open Sans"/>
                <a:sym typeface="Open Sans"/>
              </a:defRPr>
            </a:lvl1pPr>
            <a:lvl2pPr lvl="1"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130" name="Google Shape;130;p5"/>
          <p:cNvSpPr txBox="1">
            <a:spLocks noGrp="1"/>
          </p:cNvSpPr>
          <p:nvPr>
            <p:ph type="title" idx="2"/>
          </p:nvPr>
        </p:nvSpPr>
        <p:spPr>
          <a:xfrm>
            <a:off x="1696267" y="2811200"/>
            <a:ext cx="2283300" cy="3999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800"/>
              <a:buFont typeface="Allerta Stencil"/>
              <a:buNone/>
              <a:defRPr sz="2018">
                <a:solidFill>
                  <a:schemeClr val="accent1"/>
                </a:solidFill>
                <a:latin typeface="Allerta Stencil"/>
                <a:ea typeface="Allerta Stencil"/>
                <a:cs typeface="Allerta Stencil"/>
                <a:sym typeface="Allerta Stencil"/>
              </a:defRPr>
            </a:lvl1pPr>
            <a:lvl2pPr lvl="1"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9pPr>
          </a:lstStyle>
          <a:p>
            <a:endParaRPr/>
          </a:p>
        </p:txBody>
      </p:sp>
      <p:sp>
        <p:nvSpPr>
          <p:cNvPr id="131" name="Google Shape;131;p5"/>
          <p:cNvSpPr txBox="1">
            <a:spLocks noGrp="1"/>
          </p:cNvSpPr>
          <p:nvPr>
            <p:ph type="subTitle" idx="3"/>
          </p:nvPr>
        </p:nvSpPr>
        <p:spPr>
          <a:xfrm>
            <a:off x="1544014" y="3275600"/>
            <a:ext cx="2587800" cy="897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400"/>
              <a:buFont typeface="Open Sans"/>
              <a:buNone/>
              <a:defRPr sz="1600">
                <a:solidFill>
                  <a:srgbClr val="19348E"/>
                </a:solidFill>
                <a:latin typeface="Open Sans"/>
                <a:ea typeface="Open Sans"/>
                <a:cs typeface="Open Sans"/>
                <a:sym typeface="Open Sans"/>
              </a:defRPr>
            </a:lvl1pPr>
            <a:lvl2pPr lvl="1"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132" name="Google Shape;132;p5"/>
          <p:cNvSpPr txBox="1">
            <a:spLocks noGrp="1"/>
          </p:cNvSpPr>
          <p:nvPr>
            <p:ph type="title" idx="4"/>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133" name="Google Shape;133;p5"/>
          <p:cNvGrpSpPr/>
          <p:nvPr/>
        </p:nvGrpSpPr>
        <p:grpSpPr>
          <a:xfrm>
            <a:off x="8411514" y="161915"/>
            <a:ext cx="732156" cy="1443656"/>
            <a:chOff x="8288976" y="238126"/>
            <a:chExt cx="855023" cy="1685923"/>
          </a:xfrm>
        </p:grpSpPr>
        <p:sp>
          <p:nvSpPr>
            <p:cNvPr id="134" name="Google Shape;134;p5"/>
            <p:cNvSpPr/>
            <p:nvPr/>
          </p:nvSpPr>
          <p:spPr>
            <a:xfrm>
              <a:off x="8288976" y="375759"/>
              <a:ext cx="855023" cy="941011"/>
            </a:xfrm>
            <a:custGeom>
              <a:avLst/>
              <a:gdLst/>
              <a:ahLst/>
              <a:cxnLst/>
              <a:rect l="l" t="t" r="r" b="b"/>
              <a:pathLst>
                <a:path w="27000" h="29713" extrusionOk="0">
                  <a:moveTo>
                    <a:pt x="0" y="0"/>
                  </a:moveTo>
                  <a:lnTo>
                    <a:pt x="0" y="29713"/>
                  </a:lnTo>
                  <a:lnTo>
                    <a:pt x="27000" y="29713"/>
                  </a:lnTo>
                  <a:lnTo>
                    <a:pt x="270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8288976" y="1540936"/>
              <a:ext cx="855023" cy="118287"/>
            </a:xfrm>
            <a:custGeom>
              <a:avLst/>
              <a:gdLst/>
              <a:ahLst/>
              <a:cxnLst/>
              <a:rect l="l" t="t" r="r" b="b"/>
              <a:pathLst>
                <a:path w="27000" h="3735" extrusionOk="0">
                  <a:moveTo>
                    <a:pt x="0" y="1"/>
                  </a:moveTo>
                  <a:lnTo>
                    <a:pt x="0" y="3735"/>
                  </a:lnTo>
                  <a:lnTo>
                    <a:pt x="27000" y="3735"/>
                  </a:lnTo>
                  <a:lnTo>
                    <a:pt x="270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8288976" y="1805761"/>
              <a:ext cx="855023" cy="118287"/>
            </a:xfrm>
            <a:custGeom>
              <a:avLst/>
              <a:gdLst/>
              <a:ahLst/>
              <a:cxnLst/>
              <a:rect l="l" t="t" r="r" b="b"/>
              <a:pathLst>
                <a:path w="27000" h="3735" extrusionOk="0">
                  <a:moveTo>
                    <a:pt x="0" y="0"/>
                  </a:moveTo>
                  <a:lnTo>
                    <a:pt x="0" y="3734"/>
                  </a:lnTo>
                  <a:lnTo>
                    <a:pt x="27000" y="3734"/>
                  </a:lnTo>
                  <a:lnTo>
                    <a:pt x="270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5"/>
            <p:cNvGrpSpPr/>
            <p:nvPr/>
          </p:nvGrpSpPr>
          <p:grpSpPr>
            <a:xfrm>
              <a:off x="8420479" y="238126"/>
              <a:ext cx="543808" cy="354815"/>
              <a:chOff x="7070672" y="51241"/>
              <a:chExt cx="1020086" cy="665570"/>
            </a:xfrm>
          </p:grpSpPr>
          <p:sp>
            <p:nvSpPr>
              <p:cNvPr id="138" name="Google Shape;138;p5"/>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 name="Google Shape;154;p5"/>
          <p:cNvGrpSpPr/>
          <p:nvPr/>
        </p:nvGrpSpPr>
        <p:grpSpPr>
          <a:xfrm>
            <a:off x="-9528" y="4214555"/>
            <a:ext cx="1503351" cy="980252"/>
            <a:chOff x="-3" y="4214555"/>
            <a:chExt cx="1503351" cy="980252"/>
          </a:xfrm>
        </p:grpSpPr>
        <p:sp>
          <p:nvSpPr>
            <p:cNvPr id="155" name="Google Shape;155;p5"/>
            <p:cNvSpPr/>
            <p:nvPr/>
          </p:nvSpPr>
          <p:spPr>
            <a:xfrm rot="5400000">
              <a:off x="908494" y="3930236"/>
              <a:ext cx="142500" cy="1047210"/>
            </a:xfrm>
            <a:custGeom>
              <a:avLst/>
              <a:gdLst/>
              <a:ahLst/>
              <a:cxnLst/>
              <a:rect l="l" t="t" r="r" b="b"/>
              <a:pathLst>
                <a:path w="3735" h="27448" extrusionOk="0">
                  <a:moveTo>
                    <a:pt x="0" y="1"/>
                  </a:moveTo>
                  <a:lnTo>
                    <a:pt x="0" y="27447"/>
                  </a:lnTo>
                  <a:lnTo>
                    <a:pt x="3734" y="27447"/>
                  </a:lnTo>
                  <a:lnTo>
                    <a:pt x="37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rot="5400000">
              <a:off x="908494" y="4249221"/>
              <a:ext cx="142500" cy="1047210"/>
            </a:xfrm>
            <a:custGeom>
              <a:avLst/>
              <a:gdLst/>
              <a:ahLst/>
              <a:cxnLst/>
              <a:rect l="l" t="t" r="r" b="b"/>
              <a:pathLst>
                <a:path w="3735" h="27448" extrusionOk="0">
                  <a:moveTo>
                    <a:pt x="1" y="1"/>
                  </a:moveTo>
                  <a:lnTo>
                    <a:pt x="1" y="27447"/>
                  </a:lnTo>
                  <a:lnTo>
                    <a:pt x="3735" y="27447"/>
                  </a:lnTo>
                  <a:lnTo>
                    <a:pt x="3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3" y="4214555"/>
              <a:ext cx="978993" cy="980252"/>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160" name="Google Shape;160;p6"/>
          <p:cNvGrpSpPr/>
          <p:nvPr/>
        </p:nvGrpSpPr>
        <p:grpSpPr>
          <a:xfrm>
            <a:off x="8230658" y="4651720"/>
            <a:ext cx="641374" cy="417696"/>
            <a:chOff x="5201720" y="3979318"/>
            <a:chExt cx="752080" cy="489793"/>
          </a:xfrm>
        </p:grpSpPr>
        <p:sp>
          <p:nvSpPr>
            <p:cNvPr id="161" name="Google Shape;161;p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6"/>
          <p:cNvGrpSpPr/>
          <p:nvPr/>
        </p:nvGrpSpPr>
        <p:grpSpPr>
          <a:xfrm flipH="1">
            <a:off x="-24400" y="-16138"/>
            <a:ext cx="1475260" cy="1275943"/>
            <a:chOff x="7674075" y="-9513"/>
            <a:chExt cx="1475260" cy="1275943"/>
          </a:xfrm>
        </p:grpSpPr>
        <p:grpSp>
          <p:nvGrpSpPr>
            <p:cNvPr id="178" name="Google Shape;178;p6"/>
            <p:cNvGrpSpPr/>
            <p:nvPr/>
          </p:nvGrpSpPr>
          <p:grpSpPr>
            <a:xfrm rot="10800000">
              <a:off x="7674075" y="-9513"/>
              <a:ext cx="1475260" cy="961951"/>
              <a:chOff x="7862045" y="769160"/>
              <a:chExt cx="2340939" cy="1526421"/>
            </a:xfrm>
          </p:grpSpPr>
          <p:sp>
            <p:nvSpPr>
              <p:cNvPr id="179" name="Google Shape;179;p6"/>
              <p:cNvSpPr/>
              <p:nvPr/>
            </p:nvSpPr>
            <p:spPr>
              <a:xfrm rot="5400000">
                <a:off x="9276698" y="447332"/>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rot="5400000">
                <a:off x="9276698" y="944038"/>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6"/>
            <p:cNvGrpSpPr/>
            <p:nvPr/>
          </p:nvGrpSpPr>
          <p:grpSpPr>
            <a:xfrm rot="5400000">
              <a:off x="8516383" y="736895"/>
              <a:ext cx="641374" cy="417696"/>
              <a:chOff x="5201720" y="3979318"/>
              <a:chExt cx="752080" cy="489793"/>
            </a:xfrm>
          </p:grpSpPr>
          <p:sp>
            <p:nvSpPr>
              <p:cNvPr id="183" name="Google Shape;183;p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9"/>
        <p:cNvGrpSpPr/>
        <p:nvPr/>
      </p:nvGrpSpPr>
      <p:grpSpPr>
        <a:xfrm>
          <a:off x="0" y="0"/>
          <a:ext cx="0" cy="0"/>
          <a:chOff x="0" y="0"/>
          <a:chExt cx="0" cy="0"/>
        </a:xfrm>
      </p:grpSpPr>
      <p:sp>
        <p:nvSpPr>
          <p:cNvPr id="200" name="Google Shape;200;p7"/>
          <p:cNvSpPr txBox="1">
            <a:spLocks noGrp="1"/>
          </p:cNvSpPr>
          <p:nvPr>
            <p:ph type="ctrTitle"/>
          </p:nvPr>
        </p:nvSpPr>
        <p:spPr>
          <a:xfrm>
            <a:off x="4816563" y="1037775"/>
            <a:ext cx="3181200" cy="7713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01" name="Google Shape;201;p7"/>
          <p:cNvSpPr txBox="1">
            <a:spLocks noGrp="1"/>
          </p:cNvSpPr>
          <p:nvPr>
            <p:ph type="subTitle" idx="1"/>
          </p:nvPr>
        </p:nvSpPr>
        <p:spPr>
          <a:xfrm>
            <a:off x="4816575" y="1896750"/>
            <a:ext cx="3604800" cy="228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9348E"/>
              </a:buClr>
              <a:buSzPts val="1800"/>
              <a:buFont typeface="Open Sans"/>
              <a:buNone/>
              <a:defRPr sz="1600">
                <a:solidFill>
                  <a:srgbClr val="19348E"/>
                </a:solidFill>
                <a:latin typeface="Open Sans"/>
                <a:ea typeface="Open Sans"/>
                <a:cs typeface="Open Sans"/>
                <a:sym typeface="Open Sans"/>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202" name="Google Shape;202;p7"/>
          <p:cNvGrpSpPr/>
          <p:nvPr/>
        </p:nvGrpSpPr>
        <p:grpSpPr>
          <a:xfrm rot="-5400000" flipH="1">
            <a:off x="7856618" y="269998"/>
            <a:ext cx="1560938" cy="1017818"/>
            <a:chOff x="7862045" y="769160"/>
            <a:chExt cx="2340939" cy="1526421"/>
          </a:xfrm>
        </p:grpSpPr>
        <p:sp>
          <p:nvSpPr>
            <p:cNvPr id="203" name="Google Shape;203;p7"/>
            <p:cNvSpPr/>
            <p:nvPr/>
          </p:nvSpPr>
          <p:spPr>
            <a:xfrm rot="5400000">
              <a:off x="9276698" y="326418"/>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rot="5400000">
              <a:off x="9276698" y="823124"/>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1967700" y="882400"/>
            <a:ext cx="6367800" cy="2807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8" name="Google Shape;208;p8"/>
          <p:cNvSpPr/>
          <p:nvPr/>
        </p:nvSpPr>
        <p:spPr>
          <a:xfrm>
            <a:off x="5668305" y="4833248"/>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6667136" y="3221460"/>
            <a:ext cx="3334135" cy="2972607"/>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7624675" y="4074795"/>
            <a:ext cx="1025525" cy="1026983"/>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8"/>
          <p:cNvGrpSpPr/>
          <p:nvPr/>
        </p:nvGrpSpPr>
        <p:grpSpPr>
          <a:xfrm>
            <a:off x="5448279" y="4531768"/>
            <a:ext cx="752080" cy="489793"/>
            <a:chOff x="5201720" y="3979318"/>
            <a:chExt cx="752080" cy="489793"/>
          </a:xfrm>
        </p:grpSpPr>
        <p:sp>
          <p:nvSpPr>
            <p:cNvPr id="212" name="Google Shape;212;p8"/>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8"/>
          <p:cNvSpPr/>
          <p:nvPr/>
        </p:nvSpPr>
        <p:spPr>
          <a:xfrm rot="5400000" flipH="1">
            <a:off x="28300" y="2380910"/>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rot="10800000">
            <a:off x="-800121" y="-645690"/>
            <a:ext cx="3334135" cy="2972607"/>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rot="10800000">
            <a:off x="550950" y="446600"/>
            <a:ext cx="1025525" cy="1026983"/>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8"/>
          <p:cNvGrpSpPr/>
          <p:nvPr/>
        </p:nvGrpSpPr>
        <p:grpSpPr>
          <a:xfrm rot="5400000" flipH="1">
            <a:off x="870107" y="3293663"/>
            <a:ext cx="752080" cy="489793"/>
            <a:chOff x="5201720" y="3979318"/>
            <a:chExt cx="752080" cy="489793"/>
          </a:xfrm>
        </p:grpSpPr>
        <p:sp>
          <p:nvSpPr>
            <p:cNvPr id="232" name="Google Shape;232;p8"/>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8"/>
        <p:cNvGrpSpPr/>
        <p:nvPr/>
      </p:nvGrpSpPr>
      <p:grpSpPr>
        <a:xfrm>
          <a:off x="0" y="0"/>
          <a:ext cx="0" cy="0"/>
          <a:chOff x="0" y="0"/>
          <a:chExt cx="0" cy="0"/>
        </a:xfrm>
      </p:grpSpPr>
      <p:sp>
        <p:nvSpPr>
          <p:cNvPr id="299" name="Google Shape;299;p11"/>
          <p:cNvSpPr txBox="1">
            <a:spLocks noGrp="1"/>
          </p:cNvSpPr>
          <p:nvPr>
            <p:ph type="title" hasCustomPrompt="1"/>
          </p:nvPr>
        </p:nvSpPr>
        <p:spPr>
          <a:xfrm>
            <a:off x="1114350" y="1410925"/>
            <a:ext cx="6534300" cy="1963500"/>
          </a:xfrm>
          <a:prstGeom prst="rect">
            <a:avLst/>
          </a:prstGeom>
        </p:spPr>
        <p:txBody>
          <a:bodyPr spcFirstLastPara="1" wrap="square" lIns="91425" tIns="91425" rIns="91425" bIns="91425" anchor="b" anchorCtr="0">
            <a:normAutofit/>
          </a:bodyPr>
          <a:lstStyle>
            <a:lvl1pPr lvl="0">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00" name="Google Shape;300;p11"/>
          <p:cNvSpPr txBox="1">
            <a:spLocks noGrp="1"/>
          </p:cNvSpPr>
          <p:nvPr>
            <p:ph type="subTitle" idx="1"/>
          </p:nvPr>
        </p:nvSpPr>
        <p:spPr>
          <a:xfrm>
            <a:off x="1209600" y="3260275"/>
            <a:ext cx="5724600" cy="57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1" name="Google Shape;301;p11"/>
          <p:cNvSpPr/>
          <p:nvPr/>
        </p:nvSpPr>
        <p:spPr>
          <a:xfrm rot="10800000" flipH="1">
            <a:off x="7313124" y="4561138"/>
            <a:ext cx="1097618" cy="1207982"/>
          </a:xfrm>
          <a:custGeom>
            <a:avLst/>
            <a:gdLst/>
            <a:ahLst/>
            <a:cxnLst/>
            <a:rect l="l" t="t" r="r" b="b"/>
            <a:pathLst>
              <a:path w="27000" h="29713" extrusionOk="0">
                <a:moveTo>
                  <a:pt x="0" y="0"/>
                </a:moveTo>
                <a:lnTo>
                  <a:pt x="0" y="29713"/>
                </a:lnTo>
                <a:lnTo>
                  <a:pt x="27000" y="29713"/>
                </a:lnTo>
                <a:lnTo>
                  <a:pt x="27000" y="0"/>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rot="10800000" flipH="1">
            <a:off x="7313124" y="4121558"/>
            <a:ext cx="1097618" cy="151846"/>
          </a:xfrm>
          <a:custGeom>
            <a:avLst/>
            <a:gdLst/>
            <a:ahLst/>
            <a:cxnLst/>
            <a:rect l="l" t="t" r="r" b="b"/>
            <a:pathLst>
              <a:path w="27000" h="3735" extrusionOk="0">
                <a:moveTo>
                  <a:pt x="0" y="1"/>
                </a:moveTo>
                <a:lnTo>
                  <a:pt x="0" y="3735"/>
                </a:lnTo>
                <a:lnTo>
                  <a:pt x="27000" y="3735"/>
                </a:lnTo>
                <a:lnTo>
                  <a:pt x="270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rot="10800000" flipH="1">
            <a:off x="7313124" y="3781607"/>
            <a:ext cx="1097618" cy="151846"/>
          </a:xfrm>
          <a:custGeom>
            <a:avLst/>
            <a:gdLst/>
            <a:ahLst/>
            <a:cxnLst/>
            <a:rect l="l" t="t" r="r" b="b"/>
            <a:pathLst>
              <a:path w="27000" h="3735" extrusionOk="0">
                <a:moveTo>
                  <a:pt x="0" y="0"/>
                </a:moveTo>
                <a:lnTo>
                  <a:pt x="0" y="3734"/>
                </a:lnTo>
                <a:lnTo>
                  <a:pt x="27000" y="3734"/>
                </a:lnTo>
                <a:lnTo>
                  <a:pt x="27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11"/>
          <p:cNvGrpSpPr/>
          <p:nvPr/>
        </p:nvGrpSpPr>
        <p:grpSpPr>
          <a:xfrm rot="10800000" flipH="1">
            <a:off x="6762742" y="4461499"/>
            <a:ext cx="698045" cy="455450"/>
            <a:chOff x="7070672" y="51241"/>
            <a:chExt cx="1020086" cy="665570"/>
          </a:xfrm>
        </p:grpSpPr>
        <p:sp>
          <p:nvSpPr>
            <p:cNvPr id="305" name="Google Shape;305;p11"/>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11"/>
          <p:cNvSpPr/>
          <p:nvPr/>
        </p:nvSpPr>
        <p:spPr>
          <a:xfrm rot="10800000" flipH="1">
            <a:off x="7313124" y="-664116"/>
            <a:ext cx="2978791" cy="2655815"/>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rot="10800000" flipH="1">
            <a:off x="8227789" y="205032"/>
            <a:ext cx="916211" cy="917519"/>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4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42"/>
        <p:cNvGrpSpPr/>
        <p:nvPr/>
      </p:nvGrpSpPr>
      <p:grpSpPr>
        <a:xfrm>
          <a:off x="0" y="0"/>
          <a:ext cx="0" cy="0"/>
          <a:chOff x="0" y="0"/>
          <a:chExt cx="0" cy="0"/>
        </a:xfrm>
      </p:grpSpPr>
      <p:sp>
        <p:nvSpPr>
          <p:cNvPr id="343" name="Google Shape;343;p13"/>
          <p:cNvSpPr txBox="1">
            <a:spLocks noGrp="1"/>
          </p:cNvSpPr>
          <p:nvPr>
            <p:ph type="title" hasCustomPrompt="1"/>
          </p:nvPr>
        </p:nvSpPr>
        <p:spPr>
          <a:xfrm>
            <a:off x="966522" y="2937866"/>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FFA2B5"/>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44" name="Google Shape;344;p13"/>
          <p:cNvSpPr txBox="1">
            <a:spLocks noGrp="1"/>
          </p:cNvSpPr>
          <p:nvPr>
            <p:ph type="title" idx="2" hasCustomPrompt="1"/>
          </p:nvPr>
        </p:nvSpPr>
        <p:spPr>
          <a:xfrm>
            <a:off x="3526650" y="2937866"/>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19348E"/>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45" name="Google Shape;345;p13"/>
          <p:cNvSpPr txBox="1">
            <a:spLocks noGrp="1"/>
          </p:cNvSpPr>
          <p:nvPr>
            <p:ph type="title" idx="3" hasCustomPrompt="1"/>
          </p:nvPr>
        </p:nvSpPr>
        <p:spPr>
          <a:xfrm>
            <a:off x="966522" y="1010164"/>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4E6EE8"/>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46" name="Google Shape;346;p13"/>
          <p:cNvSpPr txBox="1">
            <a:spLocks noGrp="1"/>
          </p:cNvSpPr>
          <p:nvPr>
            <p:ph type="title" idx="4" hasCustomPrompt="1"/>
          </p:nvPr>
        </p:nvSpPr>
        <p:spPr>
          <a:xfrm>
            <a:off x="3526650" y="1010164"/>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1FAB6A"/>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47" name="Google Shape;347;p13"/>
          <p:cNvSpPr txBox="1">
            <a:spLocks noGrp="1"/>
          </p:cNvSpPr>
          <p:nvPr>
            <p:ph type="ctrTitle" idx="5"/>
          </p:nvPr>
        </p:nvSpPr>
        <p:spPr>
          <a:xfrm>
            <a:off x="717972" y="3458899"/>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200"/>
              <a:buFont typeface="Allerta Stencil"/>
              <a:buNone/>
              <a:defRPr sz="1800">
                <a:solidFill>
                  <a:srgbClr val="FFA2B5"/>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48" name="Google Shape;348;p13"/>
          <p:cNvSpPr txBox="1">
            <a:spLocks noGrp="1"/>
          </p:cNvSpPr>
          <p:nvPr>
            <p:ph type="subTitle" idx="1"/>
          </p:nvPr>
        </p:nvSpPr>
        <p:spPr>
          <a:xfrm>
            <a:off x="896322" y="3663240"/>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49" name="Google Shape;349;p13"/>
          <p:cNvSpPr txBox="1">
            <a:spLocks noGrp="1"/>
          </p:cNvSpPr>
          <p:nvPr>
            <p:ph type="ctrTitle" idx="6"/>
          </p:nvPr>
        </p:nvSpPr>
        <p:spPr>
          <a:xfrm>
            <a:off x="3278100" y="3458899"/>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200"/>
              <a:buFont typeface="Allerta Stencil"/>
              <a:buNone/>
              <a:defRPr sz="1800">
                <a:solidFill>
                  <a:srgbClr val="19348E"/>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50" name="Google Shape;350;p13"/>
          <p:cNvSpPr txBox="1">
            <a:spLocks noGrp="1"/>
          </p:cNvSpPr>
          <p:nvPr>
            <p:ph type="subTitle" idx="7"/>
          </p:nvPr>
        </p:nvSpPr>
        <p:spPr>
          <a:xfrm>
            <a:off x="3456450" y="3663240"/>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51" name="Google Shape;351;p13"/>
          <p:cNvSpPr txBox="1">
            <a:spLocks noGrp="1"/>
          </p:cNvSpPr>
          <p:nvPr>
            <p:ph type="ctrTitle" idx="8"/>
          </p:nvPr>
        </p:nvSpPr>
        <p:spPr>
          <a:xfrm>
            <a:off x="718197" y="1531189"/>
            <a:ext cx="25869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200"/>
              <a:buFont typeface="Allerta Stencil"/>
              <a:buNone/>
              <a:defRPr sz="1800">
                <a:solidFill>
                  <a:srgbClr val="4E6EE8"/>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52" name="Google Shape;352;p13"/>
          <p:cNvSpPr txBox="1">
            <a:spLocks noGrp="1"/>
          </p:cNvSpPr>
          <p:nvPr>
            <p:ph type="subTitle" idx="9"/>
          </p:nvPr>
        </p:nvSpPr>
        <p:spPr>
          <a:xfrm>
            <a:off x="895497" y="1735539"/>
            <a:ext cx="22344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53" name="Google Shape;353;p13"/>
          <p:cNvSpPr txBox="1">
            <a:spLocks noGrp="1"/>
          </p:cNvSpPr>
          <p:nvPr>
            <p:ph type="ctrTitle" idx="13"/>
          </p:nvPr>
        </p:nvSpPr>
        <p:spPr>
          <a:xfrm>
            <a:off x="3277650" y="1531194"/>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1FAB6A"/>
              </a:buClr>
              <a:buSzPts val="1200"/>
              <a:buFont typeface="Allerta Stencil"/>
              <a:buNone/>
              <a:defRPr sz="1800">
                <a:solidFill>
                  <a:srgbClr val="1FAB6A"/>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54" name="Google Shape;354;p13"/>
          <p:cNvSpPr txBox="1">
            <a:spLocks noGrp="1"/>
          </p:cNvSpPr>
          <p:nvPr>
            <p:ph type="subTitle" idx="14"/>
          </p:nvPr>
        </p:nvSpPr>
        <p:spPr>
          <a:xfrm>
            <a:off x="3458100" y="1735539"/>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55" name="Google Shape;355;p13"/>
          <p:cNvSpPr txBox="1">
            <a:spLocks noGrp="1"/>
          </p:cNvSpPr>
          <p:nvPr>
            <p:ph type="title" idx="15" hasCustomPrompt="1"/>
          </p:nvPr>
        </p:nvSpPr>
        <p:spPr>
          <a:xfrm>
            <a:off x="6086778" y="2937866"/>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FF744B"/>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56" name="Google Shape;356;p13"/>
          <p:cNvSpPr txBox="1">
            <a:spLocks noGrp="1"/>
          </p:cNvSpPr>
          <p:nvPr>
            <p:ph type="title" idx="16" hasCustomPrompt="1"/>
          </p:nvPr>
        </p:nvSpPr>
        <p:spPr>
          <a:xfrm>
            <a:off x="6086778" y="1010164"/>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E0C53B"/>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57" name="Google Shape;357;p13"/>
          <p:cNvSpPr txBox="1">
            <a:spLocks noGrp="1"/>
          </p:cNvSpPr>
          <p:nvPr>
            <p:ph type="ctrTitle" idx="17"/>
          </p:nvPr>
        </p:nvSpPr>
        <p:spPr>
          <a:xfrm>
            <a:off x="5838228" y="3458899"/>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200"/>
              <a:buFont typeface="Allerta Stencil"/>
              <a:buNone/>
              <a:defRPr sz="180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58" name="Google Shape;358;p13"/>
          <p:cNvSpPr txBox="1">
            <a:spLocks noGrp="1"/>
          </p:cNvSpPr>
          <p:nvPr>
            <p:ph type="subTitle" idx="18"/>
          </p:nvPr>
        </p:nvSpPr>
        <p:spPr>
          <a:xfrm>
            <a:off x="6016578" y="3663240"/>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59" name="Google Shape;359;p13"/>
          <p:cNvSpPr txBox="1">
            <a:spLocks noGrp="1"/>
          </p:cNvSpPr>
          <p:nvPr>
            <p:ph type="ctrTitle" idx="19"/>
          </p:nvPr>
        </p:nvSpPr>
        <p:spPr>
          <a:xfrm>
            <a:off x="5838003" y="1531194"/>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E0C53B"/>
              </a:buClr>
              <a:buSzPts val="1200"/>
              <a:buFont typeface="Allerta Stencil"/>
              <a:buNone/>
              <a:defRPr sz="1800">
                <a:solidFill>
                  <a:srgbClr val="E0C53B"/>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60" name="Google Shape;360;p13"/>
          <p:cNvSpPr txBox="1">
            <a:spLocks noGrp="1"/>
          </p:cNvSpPr>
          <p:nvPr>
            <p:ph type="subTitle" idx="20"/>
          </p:nvPr>
        </p:nvSpPr>
        <p:spPr>
          <a:xfrm>
            <a:off x="6017403" y="1735539"/>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grpSp>
        <p:nvGrpSpPr>
          <p:cNvPr id="361" name="Google Shape;361;p13"/>
          <p:cNvGrpSpPr/>
          <p:nvPr/>
        </p:nvGrpSpPr>
        <p:grpSpPr>
          <a:xfrm>
            <a:off x="-72757" y="4030224"/>
            <a:ext cx="1762938" cy="1705629"/>
            <a:chOff x="-72757" y="4030224"/>
            <a:chExt cx="1762938" cy="1705629"/>
          </a:xfrm>
        </p:grpSpPr>
        <p:grpSp>
          <p:nvGrpSpPr>
            <p:cNvPr id="362" name="Google Shape;362;p13"/>
            <p:cNvGrpSpPr/>
            <p:nvPr/>
          </p:nvGrpSpPr>
          <p:grpSpPr>
            <a:xfrm>
              <a:off x="-72757" y="4030224"/>
              <a:ext cx="1272868" cy="1705629"/>
              <a:chOff x="4413550" y="4306805"/>
              <a:chExt cx="977400" cy="1309705"/>
            </a:xfrm>
          </p:grpSpPr>
          <p:sp>
            <p:nvSpPr>
              <p:cNvPr id="363" name="Google Shape;363;p13"/>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3"/>
            <p:cNvGrpSpPr/>
            <p:nvPr/>
          </p:nvGrpSpPr>
          <p:grpSpPr>
            <a:xfrm>
              <a:off x="1048808" y="4699295"/>
              <a:ext cx="641374" cy="417696"/>
              <a:chOff x="5201720" y="3979318"/>
              <a:chExt cx="752080" cy="489793"/>
            </a:xfrm>
          </p:grpSpPr>
          <p:sp>
            <p:nvSpPr>
              <p:cNvPr id="367" name="Google Shape;367;p1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3" name="Google Shape;383;p13"/>
          <p:cNvGrpSpPr/>
          <p:nvPr/>
        </p:nvGrpSpPr>
        <p:grpSpPr>
          <a:xfrm>
            <a:off x="7674075" y="-9513"/>
            <a:ext cx="1475260" cy="1275943"/>
            <a:chOff x="7674075" y="-9513"/>
            <a:chExt cx="1475260" cy="1275943"/>
          </a:xfrm>
        </p:grpSpPr>
        <p:grpSp>
          <p:nvGrpSpPr>
            <p:cNvPr id="384" name="Google Shape;384;p13"/>
            <p:cNvGrpSpPr/>
            <p:nvPr/>
          </p:nvGrpSpPr>
          <p:grpSpPr>
            <a:xfrm rot="10800000">
              <a:off x="7674075" y="-9513"/>
              <a:ext cx="1475260" cy="961951"/>
              <a:chOff x="7862045" y="769160"/>
              <a:chExt cx="2340939" cy="1526421"/>
            </a:xfrm>
          </p:grpSpPr>
          <p:sp>
            <p:nvSpPr>
              <p:cNvPr id="385" name="Google Shape;385;p13"/>
              <p:cNvSpPr/>
              <p:nvPr/>
            </p:nvSpPr>
            <p:spPr>
              <a:xfrm rot="5400000">
                <a:off x="9276698" y="447332"/>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rot="5400000">
                <a:off x="9276698" y="944038"/>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3"/>
            <p:cNvGrpSpPr/>
            <p:nvPr/>
          </p:nvGrpSpPr>
          <p:grpSpPr>
            <a:xfrm rot="5400000">
              <a:off x="8516383" y="736895"/>
              <a:ext cx="641374" cy="417696"/>
              <a:chOff x="5201720" y="3979318"/>
              <a:chExt cx="752080" cy="489793"/>
            </a:xfrm>
          </p:grpSpPr>
          <p:sp>
            <p:nvSpPr>
              <p:cNvPr id="389" name="Google Shape;389;p1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s">
  <p:cSld name="CUSTOM_7">
    <p:spTree>
      <p:nvGrpSpPr>
        <p:cNvPr id="1" name="Shape 405"/>
        <p:cNvGrpSpPr/>
        <p:nvPr/>
      </p:nvGrpSpPr>
      <p:grpSpPr>
        <a:xfrm>
          <a:off x="0" y="0"/>
          <a:ext cx="0" cy="0"/>
          <a:chOff x="0" y="0"/>
          <a:chExt cx="0" cy="0"/>
        </a:xfrm>
      </p:grpSpPr>
      <p:sp>
        <p:nvSpPr>
          <p:cNvPr id="406" name="Google Shape;406;p14"/>
          <p:cNvSpPr txBox="1">
            <a:spLocks noGrp="1"/>
          </p:cNvSpPr>
          <p:nvPr>
            <p:ph type="title" hasCustomPrompt="1"/>
          </p:nvPr>
        </p:nvSpPr>
        <p:spPr>
          <a:xfrm>
            <a:off x="1558034" y="3011440"/>
            <a:ext cx="3594300" cy="5862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accent1"/>
              </a:buClr>
              <a:buSzPts val="3600"/>
              <a:buNone/>
              <a:defRPr sz="4100">
                <a:solidFill>
                  <a:schemeClr val="accent2"/>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407" name="Google Shape;407;p14"/>
          <p:cNvSpPr txBox="1">
            <a:spLocks noGrp="1"/>
          </p:cNvSpPr>
          <p:nvPr>
            <p:ph type="subTitle" idx="1"/>
          </p:nvPr>
        </p:nvSpPr>
        <p:spPr>
          <a:xfrm>
            <a:off x="1563175" y="3463000"/>
            <a:ext cx="3438300" cy="7566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600"/>
            </a:lvl1pPr>
            <a:lvl2pPr lvl="1" rtl="0">
              <a:spcBef>
                <a:spcPts val="1200"/>
              </a:spcBef>
              <a:spcAft>
                <a:spcPts val="0"/>
              </a:spcAft>
              <a:buNone/>
              <a:defRPr sz="1600"/>
            </a:lvl2pPr>
            <a:lvl3pPr lvl="2" rtl="0">
              <a:spcBef>
                <a:spcPts val="1200"/>
              </a:spcBef>
              <a:spcAft>
                <a:spcPts val="0"/>
              </a:spcAft>
              <a:buNone/>
              <a:defRPr sz="1600"/>
            </a:lvl3pPr>
            <a:lvl4pPr lvl="3" rtl="0">
              <a:spcBef>
                <a:spcPts val="1200"/>
              </a:spcBef>
              <a:spcAft>
                <a:spcPts val="0"/>
              </a:spcAft>
              <a:buNone/>
              <a:defRPr sz="1600"/>
            </a:lvl4pPr>
            <a:lvl5pPr lvl="4" rtl="0">
              <a:spcBef>
                <a:spcPts val="1200"/>
              </a:spcBef>
              <a:spcAft>
                <a:spcPts val="0"/>
              </a:spcAft>
              <a:buNone/>
              <a:defRPr sz="1600"/>
            </a:lvl5pPr>
            <a:lvl6pPr lvl="5" rtl="0">
              <a:spcBef>
                <a:spcPts val="1200"/>
              </a:spcBef>
              <a:spcAft>
                <a:spcPts val="0"/>
              </a:spcAft>
              <a:buNone/>
              <a:defRPr sz="1600"/>
            </a:lvl6pPr>
            <a:lvl7pPr lvl="6" rtl="0">
              <a:spcBef>
                <a:spcPts val="1200"/>
              </a:spcBef>
              <a:spcAft>
                <a:spcPts val="0"/>
              </a:spcAft>
              <a:buNone/>
              <a:defRPr sz="1600"/>
            </a:lvl7pPr>
            <a:lvl8pPr lvl="7" rtl="0">
              <a:spcBef>
                <a:spcPts val="1200"/>
              </a:spcBef>
              <a:spcAft>
                <a:spcPts val="0"/>
              </a:spcAft>
              <a:buNone/>
              <a:defRPr sz="1600"/>
            </a:lvl8pPr>
            <a:lvl9pPr lvl="8" rtl="0">
              <a:spcBef>
                <a:spcPts val="1200"/>
              </a:spcBef>
              <a:spcAft>
                <a:spcPts val="1200"/>
              </a:spcAft>
              <a:buNone/>
              <a:defRPr sz="1600"/>
            </a:lvl9pPr>
          </a:lstStyle>
          <a:p>
            <a:endParaRPr/>
          </a:p>
        </p:txBody>
      </p:sp>
      <p:sp>
        <p:nvSpPr>
          <p:cNvPr id="408" name="Google Shape;408;p14"/>
          <p:cNvSpPr txBox="1">
            <a:spLocks noGrp="1"/>
          </p:cNvSpPr>
          <p:nvPr>
            <p:ph type="title" idx="2" hasCustomPrompt="1"/>
          </p:nvPr>
        </p:nvSpPr>
        <p:spPr>
          <a:xfrm>
            <a:off x="4062621" y="1524035"/>
            <a:ext cx="3594300" cy="586200"/>
          </a:xfrm>
          <a:prstGeom prst="rect">
            <a:avLst/>
          </a:prstGeom>
        </p:spPr>
        <p:txBody>
          <a:bodyPr spcFirstLastPara="1" wrap="square" lIns="91425" tIns="91425" rIns="91425" bIns="91425" anchor="b" anchorCtr="0">
            <a:normAutofit/>
          </a:bodyPr>
          <a:lstStyle>
            <a:lvl1pPr lvl="0" algn="r" rtl="0">
              <a:spcBef>
                <a:spcPts val="0"/>
              </a:spcBef>
              <a:spcAft>
                <a:spcPts val="0"/>
              </a:spcAft>
              <a:buClr>
                <a:schemeClr val="accent1"/>
              </a:buClr>
              <a:buSzPts val="3600"/>
              <a:buNone/>
              <a:defRPr sz="4100">
                <a:solidFill>
                  <a:schemeClr val="accent1"/>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409" name="Google Shape;409;p14"/>
          <p:cNvSpPr txBox="1">
            <a:spLocks noGrp="1"/>
          </p:cNvSpPr>
          <p:nvPr>
            <p:ph type="subTitle" idx="3"/>
          </p:nvPr>
        </p:nvSpPr>
        <p:spPr>
          <a:xfrm>
            <a:off x="4429066" y="1973800"/>
            <a:ext cx="3233100" cy="8931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600"/>
            </a:lvl1pPr>
            <a:lvl2pPr lvl="1" algn="r" rtl="0">
              <a:spcBef>
                <a:spcPts val="1200"/>
              </a:spcBef>
              <a:spcAft>
                <a:spcPts val="0"/>
              </a:spcAft>
              <a:buNone/>
              <a:defRPr sz="1600"/>
            </a:lvl2pPr>
            <a:lvl3pPr lvl="2" algn="r" rtl="0">
              <a:spcBef>
                <a:spcPts val="1200"/>
              </a:spcBef>
              <a:spcAft>
                <a:spcPts val="0"/>
              </a:spcAft>
              <a:buNone/>
              <a:defRPr sz="1600"/>
            </a:lvl3pPr>
            <a:lvl4pPr lvl="3" algn="r" rtl="0">
              <a:spcBef>
                <a:spcPts val="1200"/>
              </a:spcBef>
              <a:spcAft>
                <a:spcPts val="0"/>
              </a:spcAft>
              <a:buNone/>
              <a:defRPr sz="1600"/>
            </a:lvl4pPr>
            <a:lvl5pPr lvl="4" algn="r" rtl="0">
              <a:spcBef>
                <a:spcPts val="1200"/>
              </a:spcBef>
              <a:spcAft>
                <a:spcPts val="0"/>
              </a:spcAft>
              <a:buNone/>
              <a:defRPr sz="1600"/>
            </a:lvl5pPr>
            <a:lvl6pPr lvl="5" algn="r" rtl="0">
              <a:spcBef>
                <a:spcPts val="1200"/>
              </a:spcBef>
              <a:spcAft>
                <a:spcPts val="0"/>
              </a:spcAft>
              <a:buNone/>
              <a:defRPr sz="1600"/>
            </a:lvl6pPr>
            <a:lvl7pPr lvl="6" algn="r" rtl="0">
              <a:spcBef>
                <a:spcPts val="1200"/>
              </a:spcBef>
              <a:spcAft>
                <a:spcPts val="0"/>
              </a:spcAft>
              <a:buNone/>
              <a:defRPr sz="1600"/>
            </a:lvl7pPr>
            <a:lvl8pPr lvl="7" algn="r" rtl="0">
              <a:spcBef>
                <a:spcPts val="1200"/>
              </a:spcBef>
              <a:spcAft>
                <a:spcPts val="0"/>
              </a:spcAft>
              <a:buNone/>
              <a:defRPr sz="1600"/>
            </a:lvl8pPr>
            <a:lvl9pPr lvl="8" algn="r" rtl="0">
              <a:spcBef>
                <a:spcPts val="1200"/>
              </a:spcBef>
              <a:spcAft>
                <a:spcPts val="1200"/>
              </a:spcAft>
              <a:buNone/>
              <a:defRPr sz="1600"/>
            </a:lvl9pPr>
          </a:lstStyle>
          <a:p>
            <a:endParaRPr/>
          </a:p>
        </p:txBody>
      </p:sp>
      <p:sp>
        <p:nvSpPr>
          <p:cNvPr id="410" name="Google Shape;410;p14"/>
          <p:cNvSpPr txBox="1">
            <a:spLocks noGrp="1"/>
          </p:cNvSpPr>
          <p:nvPr>
            <p:ph type="title" idx="4"/>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411" name="Google Shape;411;p14"/>
          <p:cNvGrpSpPr/>
          <p:nvPr/>
        </p:nvGrpSpPr>
        <p:grpSpPr>
          <a:xfrm>
            <a:off x="-9087" y="1684787"/>
            <a:ext cx="1378745" cy="607570"/>
            <a:chOff x="8572298" y="1030817"/>
            <a:chExt cx="1630686" cy="718593"/>
          </a:xfrm>
        </p:grpSpPr>
        <p:sp>
          <p:nvSpPr>
            <p:cNvPr id="412" name="Google Shape;412;p14"/>
            <p:cNvSpPr/>
            <p:nvPr/>
          </p:nvSpPr>
          <p:spPr>
            <a:xfrm rot="5400000">
              <a:off x="9276698" y="326418"/>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rot="5400000">
              <a:off x="9276698" y="823124"/>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4"/>
          <p:cNvSpPr/>
          <p:nvPr/>
        </p:nvSpPr>
        <p:spPr>
          <a:xfrm rot="5400000">
            <a:off x="1287463" y="1387775"/>
            <a:ext cx="1091678" cy="1201594"/>
          </a:xfrm>
          <a:custGeom>
            <a:avLst/>
            <a:gdLst/>
            <a:ahLst/>
            <a:cxnLst/>
            <a:rect l="l" t="t" r="r" b="b"/>
            <a:pathLst>
              <a:path w="27000" h="29713" extrusionOk="0">
                <a:moveTo>
                  <a:pt x="0" y="0"/>
                </a:moveTo>
                <a:lnTo>
                  <a:pt x="0" y="29713"/>
                </a:lnTo>
                <a:lnTo>
                  <a:pt x="27000" y="29713"/>
                </a:lnTo>
                <a:lnTo>
                  <a:pt x="27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14"/>
          <p:cNvGrpSpPr/>
          <p:nvPr/>
        </p:nvGrpSpPr>
        <p:grpSpPr>
          <a:xfrm>
            <a:off x="2036186" y="1731097"/>
            <a:ext cx="694271" cy="453054"/>
            <a:chOff x="7070672" y="51241"/>
            <a:chExt cx="1020086" cy="665570"/>
          </a:xfrm>
        </p:grpSpPr>
        <p:sp>
          <p:nvSpPr>
            <p:cNvPr id="416" name="Google Shape;416;p14"/>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14"/>
          <p:cNvSpPr/>
          <p:nvPr/>
        </p:nvSpPr>
        <p:spPr>
          <a:xfrm>
            <a:off x="5331183" y="4641639"/>
            <a:ext cx="1597927" cy="516623"/>
          </a:xfrm>
          <a:custGeom>
            <a:avLst/>
            <a:gdLst/>
            <a:ahLst/>
            <a:cxnLst/>
            <a:rect l="l" t="t" r="r" b="b"/>
            <a:pathLst>
              <a:path w="45415" h="14682" extrusionOk="0">
                <a:moveTo>
                  <a:pt x="1" y="0"/>
                </a:moveTo>
                <a:lnTo>
                  <a:pt x="1" y="14681"/>
                </a:lnTo>
                <a:lnTo>
                  <a:pt x="45415" y="14681"/>
                </a:lnTo>
                <a:lnTo>
                  <a:pt x="45415" y="0"/>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6135074" y="3192017"/>
            <a:ext cx="2683518" cy="2392380"/>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6905732" y="3878810"/>
            <a:ext cx="825370" cy="826554"/>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14"/>
          <p:cNvGrpSpPr/>
          <p:nvPr/>
        </p:nvGrpSpPr>
        <p:grpSpPr>
          <a:xfrm>
            <a:off x="5153932" y="4398860"/>
            <a:ext cx="605274" cy="394186"/>
            <a:chOff x="5201720" y="3979318"/>
            <a:chExt cx="752080" cy="489793"/>
          </a:xfrm>
        </p:grpSpPr>
        <p:sp>
          <p:nvSpPr>
            <p:cNvPr id="436" name="Google Shape;436;p14"/>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DF1E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Allerta Stencil"/>
              <a:buNone/>
              <a:defRPr sz="2800">
                <a:solidFill>
                  <a:schemeClr val="dk2"/>
                </a:solidFill>
                <a:latin typeface="Allerta Stencil"/>
                <a:ea typeface="Allerta Stencil"/>
                <a:cs typeface="Allerta Stencil"/>
                <a:sym typeface="Allerta Stencil"/>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19348E"/>
              </a:buClr>
              <a:buSzPts val="1800"/>
              <a:buFont typeface="Open Sans"/>
              <a:buChar char="●"/>
              <a:defRPr sz="1800">
                <a:solidFill>
                  <a:srgbClr val="19348E"/>
                </a:solidFill>
                <a:latin typeface="Open Sans"/>
                <a:ea typeface="Open Sans"/>
                <a:cs typeface="Open Sans"/>
                <a:sym typeface="Open Sans"/>
              </a:defRPr>
            </a:lvl1pPr>
            <a:lvl2pPr marL="914400" lvl="1"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2pPr>
            <a:lvl3pPr marL="1371600" lvl="2"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3pPr>
            <a:lvl4pPr marL="1828800" lvl="3"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4pPr>
            <a:lvl5pPr marL="2286000" lvl="4"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5pPr>
            <a:lvl6pPr marL="2743200" lvl="5"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6pPr>
            <a:lvl7pPr marL="3200400" lvl="6"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7pPr>
            <a:lvl8pPr marL="3657600" lvl="7"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8pPr>
            <a:lvl9pPr marL="4114800" lvl="8"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7" r:id="rId6"/>
    <p:sldLayoutId id="2147483658" r:id="rId7"/>
    <p:sldLayoutId id="2147483659" r:id="rId8"/>
    <p:sldLayoutId id="2147483660" r:id="rId9"/>
    <p:sldLayoutId id="2147483662" r:id="rId10"/>
    <p:sldLayoutId id="2147483669" r:id="rId11"/>
    <p:sldLayoutId id="2147483672" r:id="rId12"/>
    <p:sldLayoutId id="2147483673" r:id="rId13"/>
    <p:sldLayoutId id="2147483674" r:id="rId14"/>
    <p:sldLayoutId id="2147483675" r:id="rId15"/>
    <p:sldLayoutId id="214748367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10.sv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image" Target="../media/image10.sv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12.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4.svg"/></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chart" Target="../charts/chart14.xml"/><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Shape 986"/>
        <p:cNvGrpSpPr/>
        <p:nvPr/>
      </p:nvGrpSpPr>
      <p:grpSpPr>
        <a:xfrm>
          <a:off x="0" y="0"/>
          <a:ext cx="0" cy="0"/>
          <a:chOff x="0" y="0"/>
          <a:chExt cx="0" cy="0"/>
        </a:xfrm>
      </p:grpSpPr>
      <p:sp>
        <p:nvSpPr>
          <p:cNvPr id="987" name="Google Shape;987;p32"/>
          <p:cNvSpPr txBox="1">
            <a:spLocks noGrp="1"/>
          </p:cNvSpPr>
          <p:nvPr>
            <p:ph type="ctrTitle"/>
          </p:nvPr>
        </p:nvSpPr>
        <p:spPr>
          <a:xfrm>
            <a:off x="408878" y="713678"/>
            <a:ext cx="8534400" cy="2810184"/>
          </a:xfrm>
          <a:prstGeom prst="rect">
            <a:avLst/>
          </a:prstGeom>
        </p:spPr>
        <p:txBody>
          <a:bodyPr spcFirstLastPara="1" wrap="square" lIns="91425" tIns="91425" rIns="91425" bIns="91425" anchor="b" anchorCtr="0">
            <a:noAutofit/>
          </a:bodyPr>
          <a:lstStyle/>
          <a:p>
            <a:pPr lvl="0">
              <a:lnSpc>
                <a:spcPct val="120000"/>
              </a:lnSpc>
            </a:pPr>
            <a:r>
              <a:rPr lang="en" sz="4000" b="1" dirty="0">
                <a:solidFill>
                  <a:srgbClr val="00B050"/>
                </a:solidFill>
                <a:latin typeface="+mj-lt"/>
              </a:rPr>
              <a:t>WORKING CHILDREN</a:t>
            </a:r>
            <a:br>
              <a:rPr lang="en" sz="4000" b="1" dirty="0">
                <a:solidFill>
                  <a:srgbClr val="00B050"/>
                </a:solidFill>
                <a:latin typeface="+mj-lt"/>
              </a:rPr>
            </a:br>
            <a:r>
              <a:rPr lang="en" sz="4000" b="1" dirty="0">
                <a:solidFill>
                  <a:srgbClr val="FF744B"/>
                </a:solidFill>
                <a:latin typeface="+mj-lt"/>
              </a:rPr>
              <a:t>&amp;</a:t>
            </a:r>
            <a:r>
              <a:rPr lang="en" sz="4000" b="1" dirty="0">
                <a:solidFill>
                  <a:srgbClr val="4E6EE8"/>
                </a:solidFill>
                <a:latin typeface="+mj-lt"/>
              </a:rPr>
              <a:t> </a:t>
            </a:r>
            <a:r>
              <a:rPr lang="en" sz="4000" b="1" dirty="0">
                <a:latin typeface="+mj-lt"/>
              </a:rPr>
              <a:t>CHILD LABOUR</a:t>
            </a:r>
            <a:br>
              <a:rPr lang="en" sz="4000" b="1" dirty="0">
                <a:latin typeface="+mj-lt"/>
              </a:rPr>
            </a:br>
            <a:r>
              <a:rPr lang="en" sz="4000" b="1" dirty="0">
                <a:solidFill>
                  <a:srgbClr val="4E6EE8"/>
                </a:solidFill>
                <a:latin typeface="+mj-lt"/>
              </a:rPr>
              <a:t>SITUATION</a:t>
            </a:r>
            <a:r>
              <a:rPr lang="en" sz="4000" b="1" dirty="0">
                <a:latin typeface="+mj-lt"/>
              </a:rPr>
              <a:t/>
            </a:r>
            <a:br>
              <a:rPr lang="en" sz="4000" b="1" dirty="0">
                <a:latin typeface="+mj-lt"/>
              </a:rPr>
            </a:br>
            <a:r>
              <a:rPr lang="en" sz="4000" b="1">
                <a:solidFill>
                  <a:srgbClr val="E0C53B"/>
                </a:solidFill>
                <a:latin typeface="+mj-lt"/>
              </a:rPr>
              <a:t>IN</a:t>
            </a:r>
            <a:r>
              <a:rPr lang="en" sz="4000" b="1">
                <a:latin typeface="+mj-lt"/>
              </a:rPr>
              <a:t> </a:t>
            </a:r>
            <a:r>
              <a:rPr lang="en" sz="4000" b="1" smtClean="0">
                <a:solidFill>
                  <a:srgbClr val="E0C53B"/>
                </a:solidFill>
                <a:latin typeface="+mj-lt"/>
              </a:rPr>
              <a:t>VIET </a:t>
            </a:r>
            <a:r>
              <a:rPr lang="en" sz="4000" b="1" dirty="0">
                <a:solidFill>
                  <a:srgbClr val="E0C53B"/>
                </a:solidFill>
                <a:latin typeface="+mj-lt"/>
              </a:rPr>
              <a:t>NAM 2023</a:t>
            </a:r>
            <a:endParaRPr sz="4000" b="1" dirty="0">
              <a:solidFill>
                <a:srgbClr val="E0C53B"/>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41" name="Google Shape;1195;p38"/>
          <p:cNvSpPr txBox="1">
            <a:spLocks noGrp="1"/>
          </p:cNvSpPr>
          <p:nvPr>
            <p:ph type="title"/>
          </p:nvPr>
        </p:nvSpPr>
        <p:spPr>
          <a:xfrm>
            <a:off x="653820" y="91549"/>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800" dirty="0">
                <a:latin typeface="+mj-lt"/>
              </a:rPr>
              <a:t>DEFINITION TO MEASURE CHILD LABOUR</a:t>
            </a:r>
            <a:endParaRPr sz="2800" dirty="0">
              <a:latin typeface="+mj-lt"/>
            </a:endParaRPr>
          </a:p>
        </p:txBody>
      </p:sp>
      <p:sp>
        <p:nvSpPr>
          <p:cNvPr id="43" name="TextBox 42"/>
          <p:cNvSpPr txBox="1"/>
          <p:nvPr/>
        </p:nvSpPr>
        <p:spPr>
          <a:xfrm>
            <a:off x="758617" y="1199228"/>
            <a:ext cx="8184662" cy="400110"/>
          </a:xfrm>
          <a:prstGeom prst="rect">
            <a:avLst/>
          </a:prstGeom>
          <a:noFill/>
        </p:spPr>
        <p:txBody>
          <a:bodyPr wrap="square" rtlCol="0">
            <a:spAutoFit/>
          </a:bodyPr>
          <a:lstStyle/>
          <a:p>
            <a:r>
              <a:rPr lang="en-GB" sz="2000" b="1" dirty="0">
                <a:solidFill>
                  <a:srgbClr val="002060"/>
                </a:solidFill>
              </a:rPr>
              <a:t>Provisions of Vietnamese law on working children</a:t>
            </a:r>
            <a:endParaRPr lang="en-US" sz="2000" b="1" dirty="0">
              <a:solidFill>
                <a:srgbClr val="002060"/>
              </a:solidFill>
            </a:endParaRPr>
          </a:p>
        </p:txBody>
      </p:sp>
      <p:sp>
        <p:nvSpPr>
          <p:cNvPr id="6" name="TextBox 5">
            <a:extLst>
              <a:ext uri="{FF2B5EF4-FFF2-40B4-BE49-F238E27FC236}">
                <a16:creationId xmlns:a16="http://schemas.microsoft.com/office/drawing/2014/main" xmlns="" id="{C70FDA83-4FEB-454B-885D-4B287FCD00F7}"/>
              </a:ext>
            </a:extLst>
          </p:cNvPr>
          <p:cNvSpPr txBox="1"/>
          <p:nvPr/>
        </p:nvSpPr>
        <p:spPr>
          <a:xfrm>
            <a:off x="585524" y="1777758"/>
            <a:ext cx="7844792" cy="2477922"/>
          </a:xfrm>
          <a:prstGeom prst="rect">
            <a:avLst/>
          </a:prstGeom>
          <a:noFill/>
          <a:ln>
            <a:noFill/>
          </a:ln>
        </p:spPr>
        <p:txBody>
          <a:bodyPr wrap="square" rtlCol="0">
            <a:spAutoFit/>
          </a:bodyPr>
          <a:lstStyle/>
          <a:p>
            <a:pPr marL="566738" lvl="0" indent="-392113" algn="just">
              <a:lnSpc>
                <a:spcPct val="130000"/>
              </a:lnSpc>
              <a:spcBef>
                <a:spcPts val="1200"/>
              </a:spcBef>
              <a:spcAft>
                <a:spcPts val="600"/>
              </a:spcAft>
              <a:tabLst>
                <a:tab pos="290513" algn="l"/>
              </a:tabLst>
            </a:pPr>
            <a:r>
              <a:rPr lang="vi-VN" sz="2200" b="1" dirty="0">
                <a:solidFill>
                  <a:schemeClr val="tx2"/>
                </a:solidFill>
                <a:cs typeface="Arial" panose="020B0604020202020204" pitchFamily="34" charset="0"/>
              </a:rPr>
              <a:t>	</a:t>
            </a:r>
            <a:r>
              <a:rPr lang="en-US" sz="2200" b="1" dirty="0">
                <a:solidFill>
                  <a:schemeClr val="tx2"/>
                </a:solidFill>
                <a:cs typeface="Arial" panose="020B0604020202020204" pitchFamily="34" charset="0"/>
              </a:rPr>
              <a:t> </a:t>
            </a:r>
            <a:r>
              <a:rPr lang="vi-VN" sz="2200" b="1" dirty="0">
                <a:solidFill>
                  <a:srgbClr val="C2B834"/>
                </a:solidFill>
                <a:cs typeface="Arial" panose="020B0604020202020204" pitchFamily="34" charset="0"/>
              </a:rPr>
              <a:t>Circular No. 09/2020/TT-BLDTBXH</a:t>
            </a:r>
            <a:r>
              <a:rPr lang="en-US" sz="2200" b="1" dirty="0">
                <a:solidFill>
                  <a:srgbClr val="C2B834"/>
                </a:solidFill>
                <a:cs typeface="Arial" panose="020B0604020202020204" pitchFamily="34" charset="0"/>
              </a:rPr>
              <a:t>		</a:t>
            </a:r>
          </a:p>
          <a:p>
            <a:pPr marL="566738" lvl="0" indent="-392113" algn="just">
              <a:lnSpc>
                <a:spcPct val="130000"/>
              </a:lnSpc>
              <a:spcBef>
                <a:spcPts val="1200"/>
              </a:spcBef>
              <a:spcAft>
                <a:spcPts val="1200"/>
              </a:spcAft>
              <a:tabLst>
                <a:tab pos="290513" algn="l"/>
              </a:tabLst>
            </a:pPr>
            <a:r>
              <a:rPr lang="en-US" sz="2200" b="1" i="1" dirty="0">
                <a:solidFill>
                  <a:schemeClr val="tx2"/>
                </a:solidFill>
                <a:cs typeface="Arial" panose="020B0604020202020204" pitchFamily="34" charset="0"/>
              </a:rPr>
              <a:t>	</a:t>
            </a:r>
            <a:r>
              <a:rPr lang="vi-VN" sz="2200" i="1" dirty="0"/>
              <a:t> </a:t>
            </a:r>
            <a:r>
              <a:rPr lang="en-US" sz="2200" i="1" dirty="0"/>
              <a:t>	</a:t>
            </a:r>
            <a:r>
              <a:rPr lang="en-GB" sz="2200" dirty="0"/>
              <a:t>Circular No. 09/2020/TT-BLDTBXH of the Ministry of Labour, Invalids and Social Affairs issued on November 12, 2020 </a:t>
            </a:r>
            <a:r>
              <a:rPr lang="en-GB" sz="2200" dirty="0">
                <a:solidFill>
                  <a:schemeClr val="accent2"/>
                </a:solidFill>
              </a:rPr>
              <a:t>detailing and guiding the implementation of Labour Code’s articles on employment of minor workers.</a:t>
            </a:r>
            <a:endParaRPr lang="en-US" sz="2200" dirty="0">
              <a:solidFill>
                <a:schemeClr val="accent2"/>
              </a:solidFill>
            </a:endParaRPr>
          </a:p>
        </p:txBody>
      </p:sp>
    </p:spTree>
    <p:extLst>
      <p:ext uri="{BB962C8B-B14F-4D97-AF65-F5344CB8AC3E}">
        <p14:creationId xmlns:p14="http://schemas.microsoft.com/office/powerpoint/2010/main" val="327488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8" name="Google Shape;1195;p38"/>
          <p:cNvSpPr txBox="1">
            <a:spLocks noGrp="1"/>
          </p:cNvSpPr>
          <p:nvPr>
            <p:ph type="title"/>
          </p:nvPr>
        </p:nvSpPr>
        <p:spPr>
          <a:xfrm>
            <a:off x="653820" y="91549"/>
            <a:ext cx="7708200" cy="572700"/>
          </a:xfrm>
          <a:prstGeom prst="rect">
            <a:avLst/>
          </a:prstGeom>
        </p:spPr>
        <p:txBody>
          <a:bodyPr spcFirstLastPara="1" wrap="square" lIns="91425" tIns="91425" rIns="91425" bIns="91425" anchor="t" anchorCtr="0">
            <a:noAutofit/>
          </a:bodyPr>
          <a:lstStyle/>
          <a:p>
            <a:pPr lvl="0" algn="ctr"/>
            <a:r>
              <a:rPr lang="en-GB" sz="2800" dirty="0">
                <a:latin typeface="+mj-lt"/>
              </a:rPr>
              <a:t>DEFINITION TO MEASURE CHILD LABOUR</a:t>
            </a:r>
            <a:endParaRPr sz="2800" dirty="0">
              <a:latin typeface="+mj-lt"/>
            </a:endParaRPr>
          </a:p>
        </p:txBody>
      </p:sp>
      <p:sp>
        <p:nvSpPr>
          <p:cNvPr id="14" name="TextBox 13"/>
          <p:cNvSpPr txBox="1"/>
          <p:nvPr/>
        </p:nvSpPr>
        <p:spPr>
          <a:xfrm>
            <a:off x="2857334" y="1162599"/>
            <a:ext cx="4643532" cy="430887"/>
          </a:xfrm>
          <a:prstGeom prst="rect">
            <a:avLst/>
          </a:prstGeom>
          <a:noFill/>
        </p:spPr>
        <p:txBody>
          <a:bodyPr wrap="square" rtlCol="0">
            <a:spAutoFit/>
          </a:bodyPr>
          <a:lstStyle/>
          <a:p>
            <a:r>
              <a:rPr lang="en-US" sz="2200" b="1" dirty="0">
                <a:solidFill>
                  <a:srgbClr val="C00000"/>
                </a:solidFill>
              </a:rPr>
              <a:t>Concepts applied in the report</a:t>
            </a:r>
          </a:p>
        </p:txBody>
      </p:sp>
      <p:sp>
        <p:nvSpPr>
          <p:cNvPr id="15" name="TextBox 14">
            <a:extLst>
              <a:ext uri="{FF2B5EF4-FFF2-40B4-BE49-F238E27FC236}">
                <a16:creationId xmlns:a16="http://schemas.microsoft.com/office/drawing/2014/main" xmlns="" id="{C70FDA83-4FEB-454B-885D-4B287FCD00F7}"/>
              </a:ext>
            </a:extLst>
          </p:cNvPr>
          <p:cNvSpPr txBox="1"/>
          <p:nvPr/>
        </p:nvSpPr>
        <p:spPr>
          <a:xfrm>
            <a:off x="2510235" y="1658940"/>
            <a:ext cx="5851785" cy="1938992"/>
          </a:xfrm>
          <a:prstGeom prst="rect">
            <a:avLst/>
          </a:prstGeom>
          <a:noFill/>
          <a:ln>
            <a:noFill/>
          </a:ln>
        </p:spPr>
        <p:txBody>
          <a:bodyPr wrap="square" rtlCol="0">
            <a:spAutoFit/>
          </a:bodyPr>
          <a:lstStyle/>
          <a:p>
            <a:pPr marL="566738" lvl="0" indent="-392113" algn="just">
              <a:spcBef>
                <a:spcPts val="1200"/>
              </a:spcBef>
              <a:tabLst>
                <a:tab pos="290513" algn="l"/>
              </a:tabLst>
            </a:pPr>
            <a:r>
              <a:rPr lang="vi-VN" sz="2200" b="1" dirty="0">
                <a:solidFill>
                  <a:schemeClr val="tx2"/>
                </a:solidFill>
                <a:cs typeface="Arial" panose="020B0604020202020204" pitchFamily="34" charset="0"/>
              </a:rPr>
              <a:t>	</a:t>
            </a:r>
            <a:r>
              <a:rPr lang="en-US" sz="2200" b="1" dirty="0">
                <a:solidFill>
                  <a:schemeClr val="tx2"/>
                </a:solidFill>
                <a:cs typeface="Arial" panose="020B0604020202020204" pitchFamily="34" charset="0"/>
              </a:rPr>
              <a:t> </a:t>
            </a:r>
            <a:r>
              <a:rPr lang="pt-BR" sz="2200" b="1" dirty="0">
                <a:solidFill>
                  <a:schemeClr val="tx2"/>
                </a:solidFill>
                <a:cs typeface="Arial" panose="020B0604020202020204" pitchFamily="34" charset="0"/>
              </a:rPr>
              <a:t>Children</a:t>
            </a:r>
            <a:r>
              <a:rPr lang="en-US" sz="2200" b="1" dirty="0">
                <a:solidFill>
                  <a:schemeClr val="tx2"/>
                </a:solidFill>
                <a:cs typeface="Arial" panose="020B0604020202020204" pitchFamily="34" charset="0"/>
              </a:rPr>
              <a:t>	</a:t>
            </a:r>
          </a:p>
          <a:p>
            <a:pPr marL="566738" lvl="0" indent="-392113" algn="just">
              <a:spcBef>
                <a:spcPts val="1200"/>
              </a:spcBef>
              <a:spcAft>
                <a:spcPts val="1200"/>
              </a:spcAft>
              <a:tabLst>
                <a:tab pos="290513" algn="l"/>
              </a:tabLst>
            </a:pPr>
            <a:r>
              <a:rPr lang="en-US" sz="2200" b="1" i="1" dirty="0">
                <a:solidFill>
                  <a:schemeClr val="tx2"/>
                </a:solidFill>
                <a:cs typeface="Arial" panose="020B0604020202020204" pitchFamily="34" charset="0"/>
              </a:rPr>
              <a:t>	</a:t>
            </a:r>
            <a:r>
              <a:rPr lang="vi-VN" sz="2200" i="1" dirty="0"/>
              <a:t> </a:t>
            </a:r>
            <a:r>
              <a:rPr lang="en-US" sz="2200" i="1" dirty="0"/>
              <a:t>	</a:t>
            </a:r>
            <a:r>
              <a:rPr lang="en-GB" sz="2200" dirty="0"/>
              <a:t>Children are people aged 5 -17 years old, including children (under 16 years old) and minors (under 18 years old) in accordance with Vietnamese law</a:t>
            </a:r>
            <a:endParaRPr lang="en-US" sz="2200" b="1" dirty="0">
              <a:solidFill>
                <a:schemeClr val="tx2"/>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fade">
                                      <p:cBhvr>
                                        <p:cTn id="18"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24" name="Google Shape;1195;p38"/>
          <p:cNvSpPr txBox="1">
            <a:spLocks noGrp="1"/>
          </p:cNvSpPr>
          <p:nvPr>
            <p:ph type="title"/>
          </p:nvPr>
        </p:nvSpPr>
        <p:spPr>
          <a:xfrm>
            <a:off x="653820" y="91549"/>
            <a:ext cx="7708200" cy="572700"/>
          </a:xfrm>
          <a:prstGeom prst="rect">
            <a:avLst/>
          </a:prstGeom>
        </p:spPr>
        <p:txBody>
          <a:bodyPr spcFirstLastPara="1" wrap="square" lIns="91425" tIns="91425" rIns="91425" bIns="91425" anchor="t" anchorCtr="0">
            <a:noAutofit/>
          </a:bodyPr>
          <a:lstStyle/>
          <a:p>
            <a:pPr lvl="0"/>
            <a:r>
              <a:rPr lang="en-GB" sz="2800" dirty="0">
                <a:latin typeface="+mj-lt"/>
              </a:rPr>
              <a:t>DEFINITION TO MEASURE CHILD LABOUR</a:t>
            </a:r>
            <a:endParaRPr sz="2800" dirty="0">
              <a:latin typeface="+mj-lt"/>
            </a:endParaRPr>
          </a:p>
        </p:txBody>
      </p:sp>
      <p:sp>
        <p:nvSpPr>
          <p:cNvPr id="25" name="TextBox 24">
            <a:extLst>
              <a:ext uri="{FF2B5EF4-FFF2-40B4-BE49-F238E27FC236}">
                <a16:creationId xmlns:a16="http://schemas.microsoft.com/office/drawing/2014/main" xmlns="" id="{C70FDA83-4FEB-454B-885D-4B287FCD00F7}"/>
              </a:ext>
            </a:extLst>
          </p:cNvPr>
          <p:cNvSpPr txBox="1"/>
          <p:nvPr/>
        </p:nvSpPr>
        <p:spPr>
          <a:xfrm>
            <a:off x="449190" y="1070332"/>
            <a:ext cx="8233893" cy="3724096"/>
          </a:xfrm>
          <a:prstGeom prst="rect">
            <a:avLst/>
          </a:prstGeom>
          <a:noFill/>
          <a:ln>
            <a:noFill/>
          </a:ln>
        </p:spPr>
        <p:txBody>
          <a:bodyPr wrap="square" rtlCol="0">
            <a:spAutoFit/>
          </a:bodyPr>
          <a:lstStyle/>
          <a:p>
            <a:pPr marL="566738" lvl="0" indent="-392113" algn="just">
              <a:spcBef>
                <a:spcPts val="1200"/>
              </a:spcBef>
              <a:tabLst>
                <a:tab pos="290513" algn="l"/>
              </a:tabLst>
            </a:pPr>
            <a:r>
              <a:rPr lang="vi-VN" sz="2000" b="1" dirty="0">
                <a:solidFill>
                  <a:schemeClr val="tx2"/>
                </a:solidFill>
                <a:cs typeface="Arial" panose="020B0604020202020204" pitchFamily="34" charset="0"/>
              </a:rPr>
              <a:t></a:t>
            </a:r>
            <a:r>
              <a:rPr lang="en-US" sz="2000" b="1" dirty="0">
                <a:solidFill>
                  <a:schemeClr val="tx2"/>
                </a:solidFill>
                <a:cs typeface="Arial" panose="020B0604020202020204" pitchFamily="34" charset="0"/>
              </a:rPr>
              <a:t> Working c</a:t>
            </a:r>
            <a:r>
              <a:rPr lang="pt-BR" sz="2000" b="1" dirty="0">
                <a:solidFill>
                  <a:schemeClr val="tx2"/>
                </a:solidFill>
                <a:cs typeface="Arial" panose="020B0604020202020204" pitchFamily="34" charset="0"/>
              </a:rPr>
              <a:t>hildren</a:t>
            </a:r>
            <a:r>
              <a:rPr lang="en-US" sz="2000" b="1" dirty="0">
                <a:solidFill>
                  <a:schemeClr val="tx2"/>
                </a:solidFill>
                <a:cs typeface="Arial" panose="020B0604020202020204" pitchFamily="34" charset="0"/>
              </a:rPr>
              <a:t>	</a:t>
            </a:r>
          </a:p>
          <a:p>
            <a:pPr lvl="0" algn="just">
              <a:spcBef>
                <a:spcPts val="1200"/>
              </a:spcBef>
              <a:tabLst>
                <a:tab pos="290513" algn="l"/>
              </a:tabLst>
            </a:pPr>
            <a:r>
              <a:rPr lang="en-GB" sz="2200" dirty="0"/>
              <a:t>Working children include children </a:t>
            </a:r>
            <a:r>
              <a:rPr lang="en-GB" sz="2200" dirty="0">
                <a:solidFill>
                  <a:schemeClr val="accent3">
                    <a:lumMod val="60000"/>
                    <a:lumOff val="40000"/>
                  </a:schemeClr>
                </a:solidFill>
              </a:rPr>
              <a:t>from 5 to 17 years old,</a:t>
            </a:r>
            <a:r>
              <a:rPr lang="en-GB" sz="2200" dirty="0"/>
              <a:t> who </a:t>
            </a:r>
            <a:r>
              <a:rPr lang="en-GB" sz="2200" dirty="0">
                <a:solidFill>
                  <a:schemeClr val="accent3">
                    <a:lumMod val="60000"/>
                    <a:lumOff val="40000"/>
                  </a:schemeClr>
                </a:solidFill>
              </a:rPr>
              <a:t>work for at least 01 hour </a:t>
            </a:r>
            <a:r>
              <a:rPr lang="en-GB" sz="2200" dirty="0"/>
              <a:t>during the reference period</a:t>
            </a:r>
            <a:r>
              <a:rPr lang="en-GB" sz="2200" dirty="0">
                <a:solidFill>
                  <a:schemeClr val="accent3">
                    <a:lumMod val="60000"/>
                    <a:lumOff val="40000"/>
                  </a:schemeClr>
                </a:solidFill>
              </a:rPr>
              <a:t> </a:t>
            </a:r>
            <a:r>
              <a:rPr lang="en-GB" sz="2200" dirty="0"/>
              <a:t>to create products and goods or provide services for one of the purposes</a:t>
            </a:r>
            <a:r>
              <a:rPr lang="vi-VN" sz="2200" dirty="0"/>
              <a:t>: </a:t>
            </a:r>
            <a:endParaRPr lang="en-US" sz="2200" dirty="0"/>
          </a:p>
          <a:p>
            <a:pPr marL="640080" lvl="6" indent="-342900">
              <a:spcBef>
                <a:spcPts val="1200"/>
              </a:spcBef>
              <a:buFont typeface="Wingdings" panose="05000000000000000000" pitchFamily="2" charset="2"/>
              <a:buChar char="Ø"/>
              <a:tabLst>
                <a:tab pos="290513" algn="l"/>
              </a:tabLst>
            </a:pPr>
            <a:r>
              <a:rPr lang="en-GB" sz="2200" dirty="0"/>
              <a:t>To receive wages, salaries or to collect profits; 
Assisting family members in receiving wages/salaries/profits; 
Doing self-production and self-consumption work in agriculture, forestry and fisheries</a:t>
            </a:r>
            <a:r>
              <a:rPr lang="en-US" sz="2200" dirty="0"/>
              <a:t>.</a:t>
            </a:r>
            <a:endParaRPr lang="en-US" sz="2200" b="1" i="1"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6" name="Google Shape;1195;p38"/>
          <p:cNvSpPr txBox="1">
            <a:spLocks noGrp="1"/>
          </p:cNvSpPr>
          <p:nvPr>
            <p:ph type="title"/>
          </p:nvPr>
        </p:nvSpPr>
        <p:spPr>
          <a:xfrm>
            <a:off x="334538" y="195627"/>
            <a:ext cx="7708200" cy="572700"/>
          </a:xfrm>
          <a:prstGeom prst="rect">
            <a:avLst/>
          </a:prstGeom>
        </p:spPr>
        <p:txBody>
          <a:bodyPr spcFirstLastPara="1" wrap="square" lIns="91425" tIns="91425" rIns="91425" bIns="91425" anchor="t" anchorCtr="0">
            <a:noAutofit/>
          </a:bodyPr>
          <a:lstStyle/>
          <a:p>
            <a:pPr lvl="0" algn="ctr"/>
            <a:r>
              <a:rPr lang="en-GB" sz="2800" dirty="0">
                <a:latin typeface="+mj-lt"/>
              </a:rPr>
              <a:t>DEFINITION TO MEASURE CHILD LABOUR</a:t>
            </a:r>
            <a:endParaRPr sz="2800" dirty="0">
              <a:solidFill>
                <a:srgbClr val="FF744B"/>
              </a:solidFill>
              <a:latin typeface="+mj-lt"/>
            </a:endParaRPr>
          </a:p>
        </p:txBody>
      </p:sp>
      <p:sp>
        <p:nvSpPr>
          <p:cNvPr id="7" name="TextBox 6">
            <a:extLst>
              <a:ext uri="{FF2B5EF4-FFF2-40B4-BE49-F238E27FC236}">
                <a16:creationId xmlns:a16="http://schemas.microsoft.com/office/drawing/2014/main" xmlns="" id="{C70FDA83-4FEB-454B-885D-4B287FCD00F7}"/>
              </a:ext>
            </a:extLst>
          </p:cNvPr>
          <p:cNvSpPr txBox="1"/>
          <p:nvPr/>
        </p:nvSpPr>
        <p:spPr>
          <a:xfrm>
            <a:off x="334538" y="1388991"/>
            <a:ext cx="7865325" cy="2249398"/>
          </a:xfrm>
          <a:prstGeom prst="rect">
            <a:avLst/>
          </a:prstGeom>
          <a:noFill/>
          <a:ln>
            <a:noFill/>
          </a:ln>
        </p:spPr>
        <p:txBody>
          <a:bodyPr wrap="square" rtlCol="0">
            <a:spAutoFit/>
          </a:bodyPr>
          <a:lstStyle/>
          <a:p>
            <a:pPr marL="566738" lvl="0" indent="-392113" algn="just">
              <a:spcBef>
                <a:spcPts val="1200"/>
              </a:spcBef>
              <a:spcAft>
                <a:spcPts val="1200"/>
              </a:spcAft>
              <a:tabLst>
                <a:tab pos="290513" algn="l"/>
              </a:tabLst>
            </a:pPr>
            <a:r>
              <a:rPr lang="vi-VN" sz="2200" b="1" dirty="0">
                <a:solidFill>
                  <a:schemeClr val="tx2"/>
                </a:solidFill>
                <a:cs typeface="Arial" panose="020B0604020202020204" pitchFamily="34" charset="0"/>
              </a:rPr>
              <a:t>	</a:t>
            </a:r>
            <a:r>
              <a:rPr lang="en-US" sz="2200" b="1" dirty="0">
                <a:solidFill>
                  <a:schemeClr val="tx2"/>
                </a:solidFill>
                <a:cs typeface="Arial" panose="020B0604020202020204" pitchFamily="34" charset="0"/>
              </a:rPr>
              <a:t> </a:t>
            </a:r>
            <a:r>
              <a:rPr lang="pt-BR" sz="2200" b="1" dirty="0">
                <a:solidFill>
                  <a:schemeClr val="tx2"/>
                </a:solidFill>
                <a:cs typeface="Arial" panose="020B0604020202020204" pitchFamily="34" charset="0"/>
              </a:rPr>
              <a:t>Child labour</a:t>
            </a:r>
            <a:r>
              <a:rPr lang="en-US" sz="2200" b="1" dirty="0">
                <a:solidFill>
                  <a:schemeClr val="tx2"/>
                </a:solidFill>
                <a:cs typeface="Arial" panose="020B0604020202020204" pitchFamily="34" charset="0"/>
              </a:rPr>
              <a:t>	</a:t>
            </a:r>
          </a:p>
          <a:p>
            <a:pPr marL="566738" lvl="0" indent="-392113" algn="just">
              <a:lnSpc>
                <a:spcPct val="120000"/>
              </a:lnSpc>
              <a:spcBef>
                <a:spcPts val="600"/>
              </a:spcBef>
              <a:spcAft>
                <a:spcPts val="600"/>
              </a:spcAft>
              <a:tabLst>
                <a:tab pos="290513" algn="l"/>
              </a:tabLst>
            </a:pPr>
            <a:r>
              <a:rPr lang="en-US" sz="2200" b="1" i="1" dirty="0">
                <a:solidFill>
                  <a:schemeClr val="tx2"/>
                </a:solidFill>
                <a:cs typeface="Arial" panose="020B0604020202020204" pitchFamily="34" charset="0"/>
              </a:rPr>
              <a:t>	</a:t>
            </a:r>
            <a:r>
              <a:rPr lang="vi-VN" sz="2200" i="1" dirty="0"/>
              <a:t> </a:t>
            </a:r>
            <a:r>
              <a:rPr lang="en-US" sz="2200" i="1" dirty="0"/>
              <a:t>	</a:t>
            </a:r>
            <a:r>
              <a:rPr lang="en-GB" sz="2200" dirty="0">
                <a:solidFill>
                  <a:srgbClr val="FF0000"/>
                </a:solidFill>
              </a:rPr>
              <a:t>Child labour </a:t>
            </a:r>
            <a:r>
              <a:rPr lang="en-GB" sz="2200" dirty="0">
                <a:solidFill>
                  <a:schemeClr val="bg1">
                    <a:lumMod val="10000"/>
                  </a:schemeClr>
                </a:solidFill>
              </a:rPr>
              <a:t>is a child who engages in work to do heavy, hazardous and dangerous jobs, in contravention of Vietnam's labour law, harming the physical, intellectual, personality and comprehensive development of children</a:t>
            </a:r>
            <a:r>
              <a:rPr lang="en-US" sz="2200" dirty="0">
                <a:solidFill>
                  <a:schemeClr val="bg1">
                    <a:lumMod val="10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62" name="Google Shape;1195;p38"/>
          <p:cNvSpPr txBox="1">
            <a:spLocks noGrp="1"/>
          </p:cNvSpPr>
          <p:nvPr>
            <p:ph type="title"/>
          </p:nvPr>
        </p:nvSpPr>
        <p:spPr>
          <a:xfrm>
            <a:off x="21914" y="0"/>
            <a:ext cx="8725154" cy="572700"/>
          </a:xfrm>
          <a:prstGeom prst="rect">
            <a:avLst/>
          </a:prstGeom>
        </p:spPr>
        <p:txBody>
          <a:bodyPr spcFirstLastPara="1" wrap="square" lIns="91425" tIns="91425" rIns="91425" bIns="91425" anchor="t" anchorCtr="0">
            <a:noAutofit/>
          </a:bodyPr>
          <a:lstStyle/>
          <a:p>
            <a:pPr lvl="0"/>
            <a:r>
              <a:rPr lang="en-GB" sz="2400" dirty="0">
                <a:solidFill>
                  <a:srgbClr val="FF744B"/>
                </a:solidFill>
                <a:latin typeface="+mj-lt"/>
              </a:rPr>
              <a:t>DEFINITION TO INDENTIFY CHILD LABOUR</a:t>
            </a:r>
            <a:endParaRPr sz="2400" dirty="0">
              <a:solidFill>
                <a:srgbClr val="FF744B"/>
              </a:solidFill>
              <a:latin typeface="+mj-lt"/>
            </a:endParaRPr>
          </a:p>
        </p:txBody>
      </p:sp>
      <p:sp>
        <p:nvSpPr>
          <p:cNvPr id="67" name="TextBox 66"/>
          <p:cNvSpPr txBox="1"/>
          <p:nvPr/>
        </p:nvSpPr>
        <p:spPr>
          <a:xfrm>
            <a:off x="2717399" y="435251"/>
            <a:ext cx="2741728" cy="307777"/>
          </a:xfrm>
          <a:prstGeom prst="rect">
            <a:avLst/>
          </a:prstGeom>
          <a:solidFill>
            <a:schemeClr val="accent1">
              <a:lumMod val="40000"/>
              <a:lumOff val="6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Working children</a:t>
            </a:r>
          </a:p>
        </p:txBody>
      </p:sp>
      <p:sp>
        <p:nvSpPr>
          <p:cNvPr id="68" name="TextBox 67"/>
          <p:cNvSpPr txBox="1"/>
          <p:nvPr/>
        </p:nvSpPr>
        <p:spPr>
          <a:xfrm>
            <a:off x="211636" y="1046418"/>
            <a:ext cx="2376055" cy="492443"/>
          </a:xfrm>
          <a:prstGeom prst="rect">
            <a:avLst/>
          </a:prstGeom>
          <a:solidFill>
            <a:srgbClr val="DDDDDD"/>
          </a:solidFill>
        </p:spPr>
        <p:txBody>
          <a:bodyPr wrap="square" rtlCol="0">
            <a:spAutoFit/>
          </a:bodyPr>
          <a:lstStyle/>
          <a:p>
            <a:pPr algn="ctr">
              <a:spcBef>
                <a:spcPts val="450"/>
              </a:spcBef>
              <a:spcAft>
                <a:spcPts val="450"/>
              </a:spcAft>
            </a:pPr>
            <a:r>
              <a:rPr lang="en-GB" sz="1300" b="1" dirty="0">
                <a:latin typeface="Arial" panose="020B0604020202020204" pitchFamily="34" charset="0"/>
                <a:cs typeface="Arial" panose="020B0604020202020204" pitchFamily="34" charset="0"/>
              </a:rPr>
              <a:t>Work  in hazardous industries and occupations</a:t>
            </a:r>
            <a:endParaRPr lang="en-US" sz="1300" b="1" dirty="0">
              <a:latin typeface="Arial" panose="020B0604020202020204" pitchFamily="34" charset="0"/>
              <a:cs typeface="Arial" panose="020B0604020202020204" pitchFamily="34" charset="0"/>
            </a:endParaRPr>
          </a:p>
        </p:txBody>
      </p:sp>
      <p:sp>
        <p:nvSpPr>
          <p:cNvPr id="69" name="TextBox 68"/>
          <p:cNvSpPr txBox="1"/>
          <p:nvPr/>
        </p:nvSpPr>
        <p:spPr>
          <a:xfrm>
            <a:off x="4810625" y="1059772"/>
            <a:ext cx="2376054" cy="492443"/>
          </a:xfrm>
          <a:prstGeom prst="rect">
            <a:avLst/>
          </a:prstGeom>
          <a:solidFill>
            <a:schemeClr val="accent1"/>
          </a:solidFill>
        </p:spPr>
        <p:txBody>
          <a:bodyPr wrap="square" rtlCol="0">
            <a:spAutoFit/>
          </a:bodyPr>
          <a:lstStyle/>
          <a:p>
            <a:pPr algn="ctr">
              <a:spcBef>
                <a:spcPts val="450"/>
              </a:spcBef>
              <a:spcAft>
                <a:spcPts val="450"/>
              </a:spcAft>
            </a:pPr>
            <a:r>
              <a:rPr lang="en-GB" sz="1300" b="1" dirty="0">
                <a:latin typeface="Arial" panose="020B0604020202020204" pitchFamily="34" charset="0"/>
                <a:cs typeface="Arial" panose="020B0604020202020204" pitchFamily="34" charset="0"/>
              </a:rPr>
              <a:t>Work in non-hazardous industries and occupations</a:t>
            </a:r>
            <a:endParaRPr lang="en-US" sz="1300" b="1" dirty="0">
              <a:latin typeface="Arial" panose="020B0604020202020204" pitchFamily="34" charset="0"/>
              <a:cs typeface="Arial" panose="020B0604020202020204" pitchFamily="34" charset="0"/>
            </a:endParaRPr>
          </a:p>
        </p:txBody>
      </p:sp>
      <p:sp>
        <p:nvSpPr>
          <p:cNvPr id="71" name="TextBox 70"/>
          <p:cNvSpPr txBox="1"/>
          <p:nvPr/>
        </p:nvSpPr>
        <p:spPr>
          <a:xfrm>
            <a:off x="5998652" y="1867032"/>
            <a:ext cx="2376054" cy="480060"/>
          </a:xfrm>
          <a:prstGeom prst="rect">
            <a:avLst/>
          </a:prstGeom>
          <a:solidFill>
            <a:schemeClr val="accent1"/>
          </a:solidFill>
        </p:spPr>
        <p:txBody>
          <a:bodyPr wrap="square" rtlCol="0" anchor="ctr" anchorCtr="0">
            <a:noAutofit/>
          </a:bodyPr>
          <a:lstStyle/>
          <a:p>
            <a:pPr algn="ctr">
              <a:spcBef>
                <a:spcPts val="450"/>
              </a:spcBef>
              <a:spcAft>
                <a:spcPts val="450"/>
              </a:spcAft>
            </a:pPr>
            <a:r>
              <a:rPr lang="en-GB" sz="1300" b="1" dirty="0">
                <a:latin typeface="Arial" panose="020B0604020202020204" pitchFamily="34" charset="0"/>
                <a:cs typeface="Arial" panose="020B0604020202020204" pitchFamily="34" charset="0"/>
              </a:rPr>
              <a:t>Work &lt;=40 hours/week and do not work at night</a:t>
            </a:r>
            <a:endParaRPr lang="en-US" sz="1300" b="1" dirty="0">
              <a:latin typeface="Arial" panose="020B0604020202020204" pitchFamily="34" charset="0"/>
              <a:cs typeface="Arial" panose="020B0604020202020204" pitchFamily="34" charset="0"/>
            </a:endParaRPr>
          </a:p>
        </p:txBody>
      </p:sp>
      <p:sp>
        <p:nvSpPr>
          <p:cNvPr id="72" name="TextBox 71"/>
          <p:cNvSpPr txBox="1"/>
          <p:nvPr/>
        </p:nvSpPr>
        <p:spPr>
          <a:xfrm>
            <a:off x="4948499" y="3100033"/>
            <a:ext cx="1004454" cy="253916"/>
          </a:xfrm>
          <a:prstGeom prst="rect">
            <a:avLst/>
          </a:prstGeom>
          <a:noFill/>
        </p:spPr>
        <p:txBody>
          <a:bodyPr wrap="square" rtlCol="0">
            <a:spAutoFit/>
          </a:bodyPr>
          <a:lstStyle/>
          <a:p>
            <a:endParaRPr lang="en-US" sz="1050" dirty="0"/>
          </a:p>
        </p:txBody>
      </p:sp>
      <p:sp>
        <p:nvSpPr>
          <p:cNvPr id="73" name="TextBox 72"/>
          <p:cNvSpPr txBox="1"/>
          <p:nvPr/>
        </p:nvSpPr>
        <p:spPr>
          <a:xfrm>
            <a:off x="4611636" y="3183090"/>
            <a:ext cx="1004454" cy="492443"/>
          </a:xfrm>
          <a:prstGeom prst="rect">
            <a:avLst/>
          </a:prstGeom>
          <a:solidFill>
            <a:schemeClr val="accent4">
              <a:lumMod val="20000"/>
              <a:lumOff val="80000"/>
            </a:schemeClr>
          </a:solidFill>
        </p:spPr>
        <p:txBody>
          <a:bodyPr wrap="square" rtlCol="0">
            <a:spAutoFit/>
          </a:bodyPr>
          <a:lstStyle/>
          <a:p>
            <a:pPr algn="ctr"/>
            <a:r>
              <a:rPr lang="en-US" sz="1300" b="1" i="1" dirty="0"/>
              <a:t>5-12 years old</a:t>
            </a:r>
          </a:p>
        </p:txBody>
      </p:sp>
      <p:sp>
        <p:nvSpPr>
          <p:cNvPr id="74" name="TextBox 73"/>
          <p:cNvSpPr txBox="1"/>
          <p:nvPr/>
        </p:nvSpPr>
        <p:spPr>
          <a:xfrm>
            <a:off x="6095306" y="3195040"/>
            <a:ext cx="1004454" cy="492443"/>
          </a:xfrm>
          <a:prstGeom prst="rect">
            <a:avLst/>
          </a:prstGeom>
          <a:solidFill>
            <a:schemeClr val="accent1">
              <a:lumMod val="40000"/>
              <a:lumOff val="60000"/>
            </a:schemeClr>
          </a:solidFill>
        </p:spPr>
        <p:txBody>
          <a:bodyPr wrap="square" rtlCol="0">
            <a:spAutoFit/>
          </a:bodyPr>
          <a:lstStyle>
            <a:defPPr marR="0" lvl="0" algn="l" rtl="0">
              <a:lnSpc>
                <a:spcPct val="100000"/>
              </a:lnSpc>
              <a:spcBef>
                <a:spcPts val="0"/>
              </a:spcBef>
              <a:spcAft>
                <a:spcPts val="0"/>
              </a:spcAft>
            </a:defPPr>
            <a:lvl1pPr algn="ctr">
              <a:defRPr sz="1300" b="1">
                <a:latin typeface="Arial" panose="020B0604020202020204" pitchFamily="34" charset="0"/>
                <a:cs typeface="Arial" panose="020B0604020202020204" pitchFamily="34" charset="0"/>
              </a:defRPr>
            </a:lvl1pPr>
          </a:lstStyle>
          <a:p>
            <a:r>
              <a:rPr lang="en-US" i="1" dirty="0"/>
              <a:t>13-14 years old</a:t>
            </a:r>
          </a:p>
        </p:txBody>
      </p:sp>
      <p:sp>
        <p:nvSpPr>
          <p:cNvPr id="75" name="TextBox 74"/>
          <p:cNvSpPr txBox="1"/>
          <p:nvPr/>
        </p:nvSpPr>
        <p:spPr>
          <a:xfrm>
            <a:off x="8081203" y="3183090"/>
            <a:ext cx="1004454" cy="492443"/>
          </a:xfrm>
          <a:prstGeom prst="rect">
            <a:avLst/>
          </a:prstGeom>
          <a:solidFill>
            <a:schemeClr val="accent1">
              <a:lumMod val="40000"/>
              <a:lumOff val="60000"/>
            </a:schemeClr>
          </a:solidFill>
        </p:spPr>
        <p:txBody>
          <a:bodyPr wrap="square" rtlCol="0">
            <a:spAutoFit/>
          </a:bodyPr>
          <a:lstStyle>
            <a:defPPr marR="0" lvl="0" algn="l" rtl="0">
              <a:lnSpc>
                <a:spcPct val="100000"/>
              </a:lnSpc>
              <a:spcBef>
                <a:spcPts val="0"/>
              </a:spcBef>
              <a:spcAft>
                <a:spcPts val="0"/>
              </a:spcAft>
              <a:defRPr/>
            </a:defPPr>
            <a:lvl1pPr algn="ctr">
              <a:defRPr sz="1300" b="1">
                <a:latin typeface="Arial" panose="020B0604020202020204" pitchFamily="34" charset="0"/>
                <a:cs typeface="Arial" panose="020B0604020202020204" pitchFamily="34" charset="0"/>
              </a:defRPr>
            </a:lvl1pPr>
          </a:lstStyle>
          <a:p>
            <a:r>
              <a:rPr lang="en-US" i="1" dirty="0"/>
              <a:t>15-17 years old</a:t>
            </a:r>
          </a:p>
        </p:txBody>
      </p:sp>
      <p:sp>
        <p:nvSpPr>
          <p:cNvPr id="76" name="TextBox 75"/>
          <p:cNvSpPr txBox="1"/>
          <p:nvPr/>
        </p:nvSpPr>
        <p:spPr>
          <a:xfrm>
            <a:off x="3105320" y="4526988"/>
            <a:ext cx="1506315" cy="292388"/>
          </a:xfrm>
          <a:prstGeom prst="rect">
            <a:avLst/>
          </a:prstGeom>
          <a:solidFill>
            <a:srgbClr val="DDDDDD"/>
          </a:solidFill>
        </p:spPr>
        <p:txBody>
          <a:bodyPr wrap="square" rtlCol="0">
            <a:spAutoFit/>
          </a:bodyPr>
          <a:lstStyle>
            <a:defPPr marR="0" lvl="0" algn="l" rtl="0">
              <a:lnSpc>
                <a:spcPct val="100000"/>
              </a:lnSpc>
              <a:spcBef>
                <a:spcPts val="0"/>
              </a:spcBef>
              <a:spcAft>
                <a:spcPts val="0"/>
              </a:spcAft>
              <a:defRPr/>
            </a:defPPr>
            <a:lvl1pPr algn="ctr">
              <a:spcBef>
                <a:spcPts val="450"/>
              </a:spcBef>
              <a:spcAft>
                <a:spcPts val="450"/>
              </a:spcAft>
              <a:defRPr sz="1300" b="1">
                <a:latin typeface="Arial" panose="020B0604020202020204" pitchFamily="34" charset="0"/>
                <a:cs typeface="Arial" panose="020B0604020202020204" pitchFamily="34" charset="0"/>
              </a:defRPr>
            </a:lvl1pPr>
          </a:lstStyle>
          <a:p>
            <a:r>
              <a:rPr lang="en-US" dirty="0"/>
              <a:t>Work &gt;20 hours</a:t>
            </a:r>
          </a:p>
        </p:txBody>
      </p:sp>
      <p:sp>
        <p:nvSpPr>
          <p:cNvPr id="77" name="TextBox 76"/>
          <p:cNvSpPr txBox="1"/>
          <p:nvPr/>
        </p:nvSpPr>
        <p:spPr>
          <a:xfrm>
            <a:off x="6791879" y="3751998"/>
            <a:ext cx="1392448" cy="769441"/>
          </a:xfrm>
          <a:prstGeom prst="rect">
            <a:avLst/>
          </a:prstGeom>
          <a:solidFill>
            <a:schemeClr val="accent1"/>
          </a:solidFill>
        </p:spPr>
        <p:txBody>
          <a:bodyPr wrap="square" rtlCol="0">
            <a:spAutoFit/>
          </a:bodyPr>
          <a:lstStyle/>
          <a:p>
            <a:r>
              <a:rPr lang="en-US" sz="1100" b="1" dirty="0"/>
              <a:t>Work in the list of light work and working &lt;= 20 hours</a:t>
            </a:r>
          </a:p>
        </p:txBody>
      </p:sp>
      <p:sp>
        <p:nvSpPr>
          <p:cNvPr id="79" name="TextBox 78"/>
          <p:cNvSpPr txBox="1"/>
          <p:nvPr/>
        </p:nvSpPr>
        <p:spPr>
          <a:xfrm>
            <a:off x="1711720" y="1867059"/>
            <a:ext cx="2787200" cy="480060"/>
          </a:xfrm>
          <a:prstGeom prst="rect">
            <a:avLst/>
          </a:prstGeom>
          <a:solidFill>
            <a:srgbClr val="DDDDDD"/>
          </a:solidFill>
        </p:spPr>
        <p:txBody>
          <a:bodyPr wrap="square" rtlCol="0" anchor="ctr" anchorCtr="0">
            <a:noAutofit/>
          </a:bodyPr>
          <a:lstStyle/>
          <a:p>
            <a:pPr algn="ctr">
              <a:spcBef>
                <a:spcPts val="450"/>
              </a:spcBef>
              <a:spcAft>
                <a:spcPts val="450"/>
              </a:spcAft>
            </a:pPr>
            <a:r>
              <a:rPr lang="en-GB" sz="1300" b="1" dirty="0">
                <a:latin typeface="Arial" panose="020B0604020202020204" pitchFamily="34" charset="0"/>
                <a:cs typeface="Arial" panose="020B0604020202020204" pitchFamily="34" charset="0"/>
              </a:rPr>
              <a:t>Working for long hours (&gt;40 hours/week) or working at night</a:t>
            </a:r>
            <a:endParaRPr lang="en-US" sz="1300" b="1" dirty="0">
              <a:latin typeface="Arial" panose="020B0604020202020204" pitchFamily="34" charset="0"/>
              <a:cs typeface="Arial" panose="020B0604020202020204" pitchFamily="34" charset="0"/>
            </a:endParaRPr>
          </a:p>
        </p:txBody>
      </p:sp>
      <p:sp>
        <p:nvSpPr>
          <p:cNvPr id="80" name="TextBox 79"/>
          <p:cNvSpPr txBox="1"/>
          <p:nvPr/>
        </p:nvSpPr>
        <p:spPr>
          <a:xfrm>
            <a:off x="465796" y="2535855"/>
            <a:ext cx="3339992" cy="480060"/>
          </a:xfrm>
          <a:prstGeom prst="rect">
            <a:avLst/>
          </a:prstGeom>
          <a:solidFill>
            <a:srgbClr val="B2B2B2"/>
          </a:solidFill>
        </p:spPr>
        <p:txBody>
          <a:bodyPr wrap="square" rtlCol="0" anchor="ctr" anchorCtr="0">
            <a:noAutofit/>
          </a:bodyPr>
          <a:lstStyle/>
          <a:p>
            <a:pPr algn="ctr">
              <a:spcBef>
                <a:spcPts val="450"/>
              </a:spcBef>
              <a:spcAft>
                <a:spcPts val="450"/>
              </a:spcAft>
            </a:pPr>
            <a:r>
              <a:rPr lang="en-US" b="1" dirty="0">
                <a:latin typeface="Arial" panose="020B0604020202020204" pitchFamily="34" charset="0"/>
                <a:cs typeface="Arial" panose="020B0604020202020204" pitchFamily="34" charset="0"/>
              </a:rPr>
              <a:t>Hazardous work for children</a:t>
            </a:r>
            <a:endParaRPr lang="en-US" dirty="0">
              <a:latin typeface="Arial" panose="020B0604020202020204" pitchFamily="34" charset="0"/>
              <a:cs typeface="Arial" panose="020B0604020202020204" pitchFamily="34" charset="0"/>
            </a:endParaRPr>
          </a:p>
        </p:txBody>
      </p:sp>
      <p:sp>
        <p:nvSpPr>
          <p:cNvPr id="81" name="TextBox 80"/>
          <p:cNvSpPr txBox="1"/>
          <p:nvPr/>
        </p:nvSpPr>
        <p:spPr>
          <a:xfrm>
            <a:off x="5971237" y="2471854"/>
            <a:ext cx="2433205" cy="480060"/>
          </a:xfrm>
          <a:prstGeom prst="rect">
            <a:avLst/>
          </a:prstGeom>
          <a:solidFill>
            <a:schemeClr val="accent1"/>
          </a:solidFill>
        </p:spPr>
        <p:txBody>
          <a:bodyPr wrap="square" rtlCol="0" anchor="ctr" anchorCtr="0">
            <a:noAutofit/>
          </a:bodyPr>
          <a:lstStyle/>
          <a:p>
            <a:pPr algn="ctr">
              <a:spcBef>
                <a:spcPts val="450"/>
              </a:spcBef>
              <a:spcAft>
                <a:spcPts val="450"/>
              </a:spcAft>
            </a:pPr>
            <a:r>
              <a:rPr lang="en-US" sz="1300" b="1" dirty="0">
                <a:latin typeface="Arial" panose="020B0604020202020204" pitchFamily="34" charset="0"/>
                <a:cs typeface="Arial" panose="020B0604020202020204" pitchFamily="34" charset="0"/>
              </a:rPr>
              <a:t>Non-hazardous work</a:t>
            </a:r>
          </a:p>
        </p:txBody>
      </p:sp>
      <p:sp>
        <p:nvSpPr>
          <p:cNvPr id="83" name="Oval 82"/>
          <p:cNvSpPr/>
          <p:nvPr/>
        </p:nvSpPr>
        <p:spPr>
          <a:xfrm>
            <a:off x="636495" y="3394029"/>
            <a:ext cx="1285402" cy="90939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8B1A11"/>
                </a:solidFill>
                <a:latin typeface="Arial" panose="020B0604020202020204" pitchFamily="34" charset="0"/>
                <a:cs typeface="Arial" panose="020B0604020202020204" pitchFamily="34" charset="0"/>
              </a:rPr>
              <a:t>CHILD LABOUR</a:t>
            </a:r>
          </a:p>
        </p:txBody>
      </p:sp>
      <p:sp>
        <p:nvSpPr>
          <p:cNvPr id="84" name="Oval 83"/>
          <p:cNvSpPr/>
          <p:nvPr/>
        </p:nvSpPr>
        <p:spPr>
          <a:xfrm>
            <a:off x="7066714" y="4352710"/>
            <a:ext cx="902162" cy="7471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accent2">
                    <a:lumMod val="50000"/>
                  </a:schemeClr>
                </a:solidFill>
                <a:latin typeface="Arial" panose="020B0604020202020204" pitchFamily="34" charset="0"/>
                <a:cs typeface="Arial" panose="020B0604020202020204" pitchFamily="34" charset="0"/>
              </a:rPr>
              <a:t>Not Child </a:t>
            </a:r>
            <a:r>
              <a:rPr lang="en-US" sz="1050" b="1" dirty="0" err="1">
                <a:solidFill>
                  <a:schemeClr val="accent2">
                    <a:lumMod val="50000"/>
                  </a:schemeClr>
                </a:solidFill>
                <a:latin typeface="Arial" panose="020B0604020202020204" pitchFamily="34" charset="0"/>
                <a:cs typeface="Arial" panose="020B0604020202020204" pitchFamily="34" charset="0"/>
              </a:rPr>
              <a:t>Labour</a:t>
            </a:r>
            <a:endParaRPr lang="en-US" sz="1050" b="1" dirty="0">
              <a:solidFill>
                <a:schemeClr val="accent2">
                  <a:lumMod val="50000"/>
                </a:schemeClr>
              </a:solidFill>
              <a:latin typeface="Arial" panose="020B0604020202020204" pitchFamily="34" charset="0"/>
              <a:cs typeface="Arial" panose="020B0604020202020204" pitchFamily="34" charset="0"/>
            </a:endParaRPr>
          </a:p>
        </p:txBody>
      </p:sp>
      <p:cxnSp>
        <p:nvCxnSpPr>
          <p:cNvPr id="85" name="Elbow Connector 84"/>
          <p:cNvCxnSpPr>
            <a:stCxn id="67" idx="2"/>
            <a:endCxn id="68" idx="0"/>
          </p:cNvCxnSpPr>
          <p:nvPr/>
        </p:nvCxnSpPr>
        <p:spPr>
          <a:xfrm rot="5400000">
            <a:off x="2592269" y="-449576"/>
            <a:ext cx="303390" cy="2688599"/>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67" idx="2"/>
            <a:endCxn id="69" idx="0"/>
          </p:cNvCxnSpPr>
          <p:nvPr/>
        </p:nvCxnSpPr>
        <p:spPr>
          <a:xfrm rot="16200000" flipH="1">
            <a:off x="4885085" y="-53795"/>
            <a:ext cx="316744" cy="1910389"/>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81" idx="2"/>
            <a:endCxn id="73" idx="0"/>
          </p:cNvCxnSpPr>
          <p:nvPr/>
        </p:nvCxnSpPr>
        <p:spPr>
          <a:xfrm rot="5400000">
            <a:off x="6035264" y="2030514"/>
            <a:ext cx="231176" cy="2073977"/>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81" idx="2"/>
            <a:endCxn id="75" idx="0"/>
          </p:cNvCxnSpPr>
          <p:nvPr/>
        </p:nvCxnSpPr>
        <p:spPr>
          <a:xfrm rot="16200000" flipH="1">
            <a:off x="7770047" y="2369707"/>
            <a:ext cx="231176" cy="1395590"/>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88"/>
          <p:cNvCxnSpPr>
            <a:cxnSpLocks/>
            <a:stCxn id="74" idx="2"/>
            <a:endCxn id="76" idx="3"/>
          </p:cNvCxnSpPr>
          <p:nvPr/>
        </p:nvCxnSpPr>
        <p:spPr>
          <a:xfrm rot="5400000">
            <a:off x="5111735" y="3187383"/>
            <a:ext cx="985699" cy="1985898"/>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74" idx="2"/>
            <a:endCxn id="77" idx="0"/>
          </p:cNvCxnSpPr>
          <p:nvPr/>
        </p:nvCxnSpPr>
        <p:spPr>
          <a:xfrm rot="16200000" flipH="1">
            <a:off x="7010561" y="3274455"/>
            <a:ext cx="64515" cy="890570"/>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cxnSpLocks/>
            <a:endCxn id="83" idx="0"/>
          </p:cNvCxnSpPr>
          <p:nvPr/>
        </p:nvCxnSpPr>
        <p:spPr>
          <a:xfrm flipH="1">
            <a:off x="1279196" y="3035756"/>
            <a:ext cx="71200" cy="35827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69" idx="2"/>
            <a:endCxn id="79" idx="0"/>
          </p:cNvCxnSpPr>
          <p:nvPr/>
        </p:nvCxnSpPr>
        <p:spPr>
          <a:xfrm rot="5400000">
            <a:off x="4394564" y="262971"/>
            <a:ext cx="314844" cy="2893332"/>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69" idx="2"/>
            <a:endCxn id="71" idx="0"/>
          </p:cNvCxnSpPr>
          <p:nvPr/>
        </p:nvCxnSpPr>
        <p:spPr>
          <a:xfrm rot="16200000" flipH="1">
            <a:off x="6435257" y="1115609"/>
            <a:ext cx="314817" cy="118802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81" idx="2"/>
            <a:endCxn id="74" idx="0"/>
          </p:cNvCxnSpPr>
          <p:nvPr/>
        </p:nvCxnSpPr>
        <p:spPr>
          <a:xfrm rot="5400000">
            <a:off x="6771124" y="2778324"/>
            <a:ext cx="243126" cy="59030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73" idx="2"/>
            <a:endCxn id="47" idx="3"/>
          </p:cNvCxnSpPr>
          <p:nvPr/>
        </p:nvCxnSpPr>
        <p:spPr>
          <a:xfrm rot="5400000" flipH="1">
            <a:off x="4666923" y="3228593"/>
            <a:ext cx="100224" cy="793657"/>
          </a:xfrm>
          <a:prstGeom prst="bentConnector4">
            <a:avLst>
              <a:gd name="adj1" fmla="val -228089"/>
              <a:gd name="adj2" fmla="val 8164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cxnSpLocks/>
            <a:stCxn id="76" idx="1"/>
            <a:endCxn id="83" idx="5"/>
          </p:cNvCxnSpPr>
          <p:nvPr/>
        </p:nvCxnSpPr>
        <p:spPr>
          <a:xfrm rot="10800000">
            <a:off x="1733654" y="4170244"/>
            <a:ext cx="1371666" cy="502938"/>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73" idx="2"/>
            <a:endCxn id="220" idx="0"/>
          </p:cNvCxnSpPr>
          <p:nvPr/>
        </p:nvCxnSpPr>
        <p:spPr>
          <a:xfrm rot="16200000" flipH="1">
            <a:off x="5183530" y="3605866"/>
            <a:ext cx="167338" cy="306672"/>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372263" y="3129033"/>
            <a:ext cx="1947943" cy="892552"/>
          </a:xfrm>
          <a:prstGeom prst="rect">
            <a:avLst/>
          </a:prstGeom>
          <a:solidFill>
            <a:srgbClr val="DDDDDD"/>
          </a:solidFill>
        </p:spPr>
        <p:txBody>
          <a:bodyPr wrap="square" rtlCol="0">
            <a:spAutoFit/>
          </a:bodyPr>
          <a:lstStyle/>
          <a:p>
            <a:pPr algn="just"/>
            <a:r>
              <a:rPr lang="en-GB" sz="1300" b="1" dirty="0"/>
              <a:t>Work &gt;20 hours/week or work in occupation other than art and sport</a:t>
            </a:r>
            <a:endParaRPr lang="en-US" sz="1300" b="1" dirty="0"/>
          </a:p>
        </p:txBody>
      </p:sp>
      <p:cxnSp>
        <p:nvCxnSpPr>
          <p:cNvPr id="180" name="Elbow Connector 179"/>
          <p:cNvCxnSpPr>
            <a:cxnSpLocks/>
            <a:stCxn id="47" idx="1"/>
            <a:endCxn id="83" idx="6"/>
          </p:cNvCxnSpPr>
          <p:nvPr/>
        </p:nvCxnSpPr>
        <p:spPr>
          <a:xfrm rot="10800000" flipV="1">
            <a:off x="1921897" y="3575309"/>
            <a:ext cx="450366" cy="273416"/>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4473399" y="3842871"/>
            <a:ext cx="1894272" cy="69249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algn="ctr">
              <a:spcBef>
                <a:spcPts val="450"/>
              </a:spcBef>
              <a:spcAft>
                <a:spcPts val="450"/>
              </a:spcAft>
              <a:defRPr sz="1300" b="1">
                <a:latin typeface="Arial" panose="020B0604020202020204" pitchFamily="34" charset="0"/>
                <a:cs typeface="Arial" panose="020B0604020202020204" pitchFamily="34" charset="0"/>
              </a:defRPr>
            </a:lvl1pPr>
          </a:lstStyle>
          <a:p>
            <a:r>
              <a:rPr lang="en-GB" dirty="0"/>
              <a:t>Work in the field of art and sport &lt;=20 hours</a:t>
            </a:r>
            <a:endParaRPr lang="en-US" dirty="0"/>
          </a:p>
        </p:txBody>
      </p:sp>
      <p:cxnSp>
        <p:nvCxnSpPr>
          <p:cNvPr id="238" name="Elbow Connector 237"/>
          <p:cNvCxnSpPr>
            <a:stCxn id="220" idx="2"/>
            <a:endCxn id="84" idx="2"/>
          </p:cNvCxnSpPr>
          <p:nvPr/>
        </p:nvCxnSpPr>
        <p:spPr>
          <a:xfrm rot="16200000" flipH="1">
            <a:off x="6148156" y="3807746"/>
            <a:ext cx="190936" cy="1646179"/>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1" name="Elbow Connector 240"/>
          <p:cNvCxnSpPr>
            <a:stCxn id="77" idx="2"/>
            <a:endCxn id="84" idx="0"/>
          </p:cNvCxnSpPr>
          <p:nvPr/>
        </p:nvCxnSpPr>
        <p:spPr>
          <a:xfrm rot="5400000" flipH="1" flipV="1">
            <a:off x="7418584" y="4422229"/>
            <a:ext cx="168729" cy="29692"/>
          </a:xfrm>
          <a:prstGeom prst="bentConnector5">
            <a:avLst>
              <a:gd name="adj1" fmla="val -135484"/>
              <a:gd name="adj2" fmla="val 3114725"/>
              <a:gd name="adj3" fmla="val 235484"/>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3" name="Elbow Connector 252"/>
          <p:cNvCxnSpPr>
            <a:stCxn id="75" idx="2"/>
            <a:endCxn id="84" idx="6"/>
          </p:cNvCxnSpPr>
          <p:nvPr/>
        </p:nvCxnSpPr>
        <p:spPr>
          <a:xfrm rot="5400000">
            <a:off x="7750768" y="3893641"/>
            <a:ext cx="1050771" cy="614554"/>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68" idx="2"/>
          </p:cNvCxnSpPr>
          <p:nvPr/>
        </p:nvCxnSpPr>
        <p:spPr>
          <a:xfrm>
            <a:off x="1399664" y="1538861"/>
            <a:ext cx="1" cy="101929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79" idx="2"/>
          </p:cNvCxnSpPr>
          <p:nvPr/>
        </p:nvCxnSpPr>
        <p:spPr>
          <a:xfrm>
            <a:off x="3105320" y="2347119"/>
            <a:ext cx="0" cy="19365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Elbow Connector 267"/>
          <p:cNvCxnSpPr>
            <a:stCxn id="71" idx="2"/>
            <a:endCxn id="81" idx="0"/>
          </p:cNvCxnSpPr>
          <p:nvPr/>
        </p:nvCxnSpPr>
        <p:spPr>
          <a:xfrm rot="16200000" flipH="1">
            <a:off x="7124878" y="2408892"/>
            <a:ext cx="124762" cy="1161"/>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1662537" y="4835723"/>
            <a:ext cx="4094391" cy="307777"/>
          </a:xfrm>
          <a:prstGeom prst="rect">
            <a:avLst/>
          </a:prstGeom>
        </p:spPr>
        <p:txBody>
          <a:bodyPr wrap="none">
            <a:spAutoFit/>
          </a:bodyPr>
          <a:lstStyle/>
          <a:p>
            <a:pPr algn="just"/>
            <a:r>
              <a:rPr lang="en-GB" dirty="0">
                <a:solidFill>
                  <a:srgbClr val="002060"/>
                </a:solidFill>
                <a:latin typeface="Arial" panose="020B0604020202020204" pitchFamily="34" charset="0"/>
                <a:cs typeface="Arial" panose="020B0604020202020204" pitchFamily="34" charset="0"/>
              </a:rPr>
              <a:t>Source: Labour and Employment Survey in 2023.</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5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circle(out)">
                                      <p:cBhvr>
                                        <p:cTn id="7" dur="25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up)">
                                      <p:cBhvr>
                                        <p:cTn id="12" dur="500"/>
                                        <p:tgtEl>
                                          <p:spTgt spid="86"/>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circle(out)">
                                      <p:cBhvr>
                                        <p:cTn id="15" dur="500"/>
                                        <p:tgtEl>
                                          <p:spTgt spid="69"/>
                                        </p:tgtEl>
                                      </p:cBhvr>
                                    </p:animEffect>
                                  </p:childTnLst>
                                </p:cTn>
                              </p:par>
                              <p:par>
                                <p:cTn id="16" presetID="22" presetClass="entr" presetSubtype="1" fill="hold"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wipe(up)">
                                      <p:cBhvr>
                                        <p:cTn id="18" dur="500"/>
                                        <p:tgtEl>
                                          <p:spTgt spid="8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up)">
                                      <p:cBhvr>
                                        <p:cTn id="21" dur="500"/>
                                        <p:tgtEl>
                                          <p:spTgt spid="6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62"/>
                                        </p:tgtEl>
                                        <p:attrNameLst>
                                          <p:attrName>style.visibility</p:attrName>
                                        </p:attrNameLst>
                                      </p:cBhvr>
                                      <p:to>
                                        <p:strVal val="visible"/>
                                      </p:to>
                                    </p:set>
                                    <p:animEffect transition="in" filter="wipe(up)">
                                      <p:cBhvr>
                                        <p:cTn id="26" dur="500"/>
                                        <p:tgtEl>
                                          <p:spTgt spid="26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up)">
                                      <p:cBhvr>
                                        <p:cTn id="29" dur="500"/>
                                        <p:tgtEl>
                                          <p:spTgt spid="8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wipe(up)">
                                      <p:cBhvr>
                                        <p:cTn id="34" dur="500"/>
                                        <p:tgtEl>
                                          <p:spTgt spid="9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up)">
                                      <p:cBhvr>
                                        <p:cTn id="37" dur="500"/>
                                        <p:tgtEl>
                                          <p:spTgt spid="79"/>
                                        </p:tgtEl>
                                      </p:cBhvr>
                                    </p:animEffect>
                                  </p:childTnLst>
                                </p:cTn>
                              </p:par>
                              <p:par>
                                <p:cTn id="38" presetID="22" presetClass="entr" presetSubtype="1" fill="hold" nodeType="withEffect">
                                  <p:stCondLst>
                                    <p:cond delay="0"/>
                                  </p:stCondLst>
                                  <p:childTnLst>
                                    <p:set>
                                      <p:cBhvr>
                                        <p:cTn id="39" dur="1" fill="hold">
                                          <p:stCondLst>
                                            <p:cond delay="0"/>
                                          </p:stCondLst>
                                        </p:cTn>
                                        <p:tgtEl>
                                          <p:spTgt spid="265"/>
                                        </p:tgtEl>
                                        <p:attrNameLst>
                                          <p:attrName>style.visibility</p:attrName>
                                        </p:attrNameLst>
                                      </p:cBhvr>
                                      <p:to>
                                        <p:strVal val="visible"/>
                                      </p:to>
                                    </p:set>
                                    <p:animEffect transition="in" filter="wipe(up)">
                                      <p:cBhvr>
                                        <p:cTn id="40" dur="500"/>
                                        <p:tgtEl>
                                          <p:spTgt spid="26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wipe(up)">
                                      <p:cBhvr>
                                        <p:cTn id="45" dur="500"/>
                                        <p:tgtEl>
                                          <p:spTgt spid="95"/>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wipe(up)">
                                      <p:cBhvr>
                                        <p:cTn id="48" dur="500"/>
                                        <p:tgtEl>
                                          <p:spTgt spid="71"/>
                                        </p:tgtEl>
                                      </p:cBhvr>
                                    </p:animEffect>
                                  </p:childTnLst>
                                </p:cTn>
                              </p:par>
                              <p:par>
                                <p:cTn id="49" presetID="22" presetClass="entr" presetSubtype="1" fill="hold" nodeType="withEffect">
                                  <p:stCondLst>
                                    <p:cond delay="0"/>
                                  </p:stCondLst>
                                  <p:childTnLst>
                                    <p:set>
                                      <p:cBhvr>
                                        <p:cTn id="50" dur="1" fill="hold">
                                          <p:stCondLst>
                                            <p:cond delay="0"/>
                                          </p:stCondLst>
                                        </p:cTn>
                                        <p:tgtEl>
                                          <p:spTgt spid="268"/>
                                        </p:tgtEl>
                                        <p:attrNameLst>
                                          <p:attrName>style.visibility</p:attrName>
                                        </p:attrNameLst>
                                      </p:cBhvr>
                                      <p:to>
                                        <p:strVal val="visible"/>
                                      </p:to>
                                    </p:set>
                                    <p:animEffect transition="in" filter="wipe(up)">
                                      <p:cBhvr>
                                        <p:cTn id="51" dur="500"/>
                                        <p:tgtEl>
                                          <p:spTgt spid="268"/>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wipe(up)">
                                      <p:cBhvr>
                                        <p:cTn id="54" dur="500"/>
                                        <p:tgtEl>
                                          <p:spTgt spid="8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up)">
                                      <p:cBhvr>
                                        <p:cTn id="59" dur="500"/>
                                        <p:tgtEl>
                                          <p:spTgt spid="91"/>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wipe(up)">
                                      <p:cBhvr>
                                        <p:cTn id="62" dur="500"/>
                                        <p:tgtEl>
                                          <p:spTgt spid="8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wipe(up)">
                                      <p:cBhvr>
                                        <p:cTn id="67" dur="500"/>
                                        <p:tgtEl>
                                          <p:spTgt spid="87"/>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ipe(up)">
                                      <p:cBhvr>
                                        <p:cTn id="70" dur="500"/>
                                        <p:tgtEl>
                                          <p:spTgt spid="73"/>
                                        </p:tgtEl>
                                      </p:cBhvr>
                                    </p:animEffect>
                                  </p:childTnLst>
                                </p:cTn>
                              </p:par>
                              <p:par>
                                <p:cTn id="71" presetID="22" presetClass="entr" presetSubtype="1" fill="hold"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ipe(up)">
                                      <p:cBhvr>
                                        <p:cTn id="73" dur="500"/>
                                        <p:tgtEl>
                                          <p:spTgt spid="96"/>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wipe(up)">
                                      <p:cBhvr>
                                        <p:cTn id="76" dur="500"/>
                                        <p:tgtEl>
                                          <p:spTgt spid="74"/>
                                        </p:tgtEl>
                                      </p:cBhvr>
                                    </p:animEffect>
                                  </p:childTnLst>
                                </p:cTn>
                              </p:par>
                              <p:par>
                                <p:cTn id="77" presetID="22" presetClass="entr" presetSubtype="1" fill="hold" nodeType="with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wipe(up)">
                                      <p:cBhvr>
                                        <p:cTn id="79" dur="500"/>
                                        <p:tgtEl>
                                          <p:spTgt spid="88"/>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up)">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104"/>
                                        </p:tgtEl>
                                        <p:attrNameLst>
                                          <p:attrName>style.visibility</p:attrName>
                                        </p:attrNameLst>
                                      </p:cBhvr>
                                      <p:to>
                                        <p:strVal val="visible"/>
                                      </p:to>
                                    </p:set>
                                    <p:animEffect transition="in" filter="wipe(right)">
                                      <p:cBhvr>
                                        <p:cTn id="87" dur="500"/>
                                        <p:tgtEl>
                                          <p:spTgt spid="104"/>
                                        </p:tgtEl>
                                      </p:cBhvr>
                                    </p:animEffect>
                                  </p:childTnLst>
                                </p:cTn>
                              </p:par>
                              <p:par>
                                <p:cTn id="88" presetID="6" presetClass="entr" presetSubtype="32"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circle(out)">
                                      <p:cBhvr>
                                        <p:cTn id="90" dur="250"/>
                                        <p:tgtEl>
                                          <p:spTgt spid="4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180"/>
                                        </p:tgtEl>
                                        <p:attrNameLst>
                                          <p:attrName>style.visibility</p:attrName>
                                        </p:attrNameLst>
                                      </p:cBhvr>
                                      <p:to>
                                        <p:strVal val="visible"/>
                                      </p:to>
                                    </p:set>
                                    <p:animEffect transition="in" filter="wipe(right)">
                                      <p:cBhvr>
                                        <p:cTn id="95" dur="500"/>
                                        <p:tgtEl>
                                          <p:spTgt spid="18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110"/>
                                        </p:tgtEl>
                                        <p:attrNameLst>
                                          <p:attrName>style.visibility</p:attrName>
                                        </p:attrNameLst>
                                      </p:cBhvr>
                                      <p:to>
                                        <p:strVal val="visible"/>
                                      </p:to>
                                    </p:set>
                                    <p:animEffect transition="in" filter="wipe(right)">
                                      <p:cBhvr>
                                        <p:cTn id="100" dur="500"/>
                                        <p:tgtEl>
                                          <p:spTgt spid="110"/>
                                        </p:tgtEl>
                                      </p:cBhvr>
                                    </p:animEffect>
                                  </p:childTnLst>
                                </p:cTn>
                              </p:par>
                              <p:par>
                                <p:cTn id="101" presetID="6" presetClass="entr" presetSubtype="32" fill="hold" grpId="0" nodeType="withEffect">
                                  <p:stCondLst>
                                    <p:cond delay="0"/>
                                  </p:stCondLst>
                                  <p:childTnLst>
                                    <p:set>
                                      <p:cBhvr>
                                        <p:cTn id="102" dur="1" fill="hold">
                                          <p:stCondLst>
                                            <p:cond delay="0"/>
                                          </p:stCondLst>
                                        </p:cTn>
                                        <p:tgtEl>
                                          <p:spTgt spid="220"/>
                                        </p:tgtEl>
                                        <p:attrNameLst>
                                          <p:attrName>style.visibility</p:attrName>
                                        </p:attrNameLst>
                                      </p:cBhvr>
                                      <p:to>
                                        <p:strVal val="visible"/>
                                      </p:to>
                                    </p:set>
                                    <p:animEffect transition="in" filter="circle(out)">
                                      <p:cBhvr>
                                        <p:cTn id="103" dur="250"/>
                                        <p:tgtEl>
                                          <p:spTgt spid="22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nodeType="clickEffect">
                                  <p:stCondLst>
                                    <p:cond delay="0"/>
                                  </p:stCondLst>
                                  <p:childTnLst>
                                    <p:set>
                                      <p:cBhvr>
                                        <p:cTn id="107" dur="1" fill="hold">
                                          <p:stCondLst>
                                            <p:cond delay="0"/>
                                          </p:stCondLst>
                                        </p:cTn>
                                        <p:tgtEl>
                                          <p:spTgt spid="238"/>
                                        </p:tgtEl>
                                        <p:attrNameLst>
                                          <p:attrName>style.visibility</p:attrName>
                                        </p:attrNameLst>
                                      </p:cBhvr>
                                      <p:to>
                                        <p:strVal val="visible"/>
                                      </p:to>
                                    </p:set>
                                    <p:animEffect transition="in" filter="wipe(right)">
                                      <p:cBhvr>
                                        <p:cTn id="108" dur="500"/>
                                        <p:tgtEl>
                                          <p:spTgt spid="238"/>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84"/>
                                        </p:tgtEl>
                                        <p:attrNameLst>
                                          <p:attrName>style.visibility</p:attrName>
                                        </p:attrNameLst>
                                      </p:cBhvr>
                                      <p:to>
                                        <p:strVal val="visible"/>
                                      </p:to>
                                    </p:set>
                                    <p:animEffect transition="in" filter="wipe(right)">
                                      <p:cBhvr>
                                        <p:cTn id="111" dur="500"/>
                                        <p:tgtEl>
                                          <p:spTgt spid="84"/>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nodeType="click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wipe(up)">
                                      <p:cBhvr>
                                        <p:cTn id="116" dur="500"/>
                                        <p:tgtEl>
                                          <p:spTgt spid="89"/>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wipe(up)">
                                      <p:cBhvr>
                                        <p:cTn id="119" dur="500"/>
                                        <p:tgtEl>
                                          <p:spTgt spid="7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2" fill="hold" nodeType="clickEffect">
                                  <p:stCondLst>
                                    <p:cond delay="0"/>
                                  </p:stCondLst>
                                  <p:childTnLst>
                                    <p:set>
                                      <p:cBhvr>
                                        <p:cTn id="123" dur="1" fill="hold">
                                          <p:stCondLst>
                                            <p:cond delay="0"/>
                                          </p:stCondLst>
                                        </p:cTn>
                                        <p:tgtEl>
                                          <p:spTgt spid="105"/>
                                        </p:tgtEl>
                                        <p:attrNameLst>
                                          <p:attrName>style.visibility</p:attrName>
                                        </p:attrNameLst>
                                      </p:cBhvr>
                                      <p:to>
                                        <p:strVal val="visible"/>
                                      </p:to>
                                    </p:set>
                                    <p:animEffect transition="in" filter="wipe(right)">
                                      <p:cBhvr>
                                        <p:cTn id="124" dur="500"/>
                                        <p:tgtEl>
                                          <p:spTgt spid="10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wipe(up)">
                                      <p:cBhvr>
                                        <p:cTn id="129" dur="500"/>
                                        <p:tgtEl>
                                          <p:spTgt spid="90"/>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77"/>
                                        </p:tgtEl>
                                        <p:attrNameLst>
                                          <p:attrName>style.visibility</p:attrName>
                                        </p:attrNameLst>
                                      </p:cBhvr>
                                      <p:to>
                                        <p:strVal val="visible"/>
                                      </p:to>
                                    </p:set>
                                    <p:animEffect transition="in" filter="wipe(up)">
                                      <p:cBhvr>
                                        <p:cTn id="132" dur="500"/>
                                        <p:tgtEl>
                                          <p:spTgt spid="77"/>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241"/>
                                        </p:tgtEl>
                                        <p:attrNameLst>
                                          <p:attrName>style.visibility</p:attrName>
                                        </p:attrNameLst>
                                      </p:cBhvr>
                                      <p:to>
                                        <p:strVal val="visible"/>
                                      </p:to>
                                    </p:set>
                                    <p:animEffect transition="in" filter="wipe(up)">
                                      <p:cBhvr>
                                        <p:cTn id="137" dur="500"/>
                                        <p:tgtEl>
                                          <p:spTgt spid="24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253"/>
                                        </p:tgtEl>
                                        <p:attrNameLst>
                                          <p:attrName>style.visibility</p:attrName>
                                        </p:attrNameLst>
                                      </p:cBhvr>
                                      <p:to>
                                        <p:strVal val="visible"/>
                                      </p:to>
                                    </p:set>
                                    <p:animEffect transition="in" filter="wipe(up)">
                                      <p:cBhvr>
                                        <p:cTn id="142"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1" grpId="0" animBg="1"/>
      <p:bldP spid="73" grpId="0" animBg="1"/>
      <p:bldP spid="74" grpId="0" animBg="1"/>
      <p:bldP spid="75" grpId="0" animBg="1"/>
      <p:bldP spid="76" grpId="0" animBg="1"/>
      <p:bldP spid="77" grpId="0" animBg="1"/>
      <p:bldP spid="79" grpId="0" animBg="1"/>
      <p:bldP spid="80" grpId="0" animBg="1"/>
      <p:bldP spid="81" grpId="0" animBg="1"/>
      <p:bldP spid="83" grpId="0" animBg="1"/>
      <p:bldP spid="84" grpId="0" animBg="1"/>
      <p:bldP spid="47" grpId="0" animBg="1"/>
      <p:bldP spid="2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62" name="Google Shape;1195;p38"/>
          <p:cNvSpPr txBox="1">
            <a:spLocks noGrp="1"/>
          </p:cNvSpPr>
          <p:nvPr>
            <p:ph type="title"/>
          </p:nvPr>
        </p:nvSpPr>
        <p:spPr>
          <a:xfrm>
            <a:off x="146604" y="166254"/>
            <a:ext cx="872515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FF744B"/>
                </a:solidFill>
                <a:latin typeface="+mj-lt"/>
              </a:rPr>
              <a:t>DATA SOURCE</a:t>
            </a:r>
            <a:endParaRPr sz="2800" dirty="0">
              <a:solidFill>
                <a:srgbClr val="FF744B"/>
              </a:solidFill>
              <a:latin typeface="+mj-lt"/>
            </a:endParaRPr>
          </a:p>
        </p:txBody>
      </p:sp>
      <p:sp>
        <p:nvSpPr>
          <p:cNvPr id="2" name="TextBox 1"/>
          <p:cNvSpPr txBox="1"/>
          <p:nvPr/>
        </p:nvSpPr>
        <p:spPr>
          <a:xfrm>
            <a:off x="592721" y="815154"/>
            <a:ext cx="8055032" cy="3536289"/>
          </a:xfrm>
          <a:prstGeom prst="rect">
            <a:avLst/>
          </a:prstGeom>
          <a:noFill/>
        </p:spPr>
        <p:txBody>
          <a:bodyPr wrap="square" rtlCol="0">
            <a:spAutoFit/>
          </a:bodyPr>
          <a:lstStyle/>
          <a:p>
            <a:pPr algn="just">
              <a:lnSpc>
                <a:spcPct val="120000"/>
              </a:lnSpc>
              <a:spcBef>
                <a:spcPts val="600"/>
              </a:spcBef>
              <a:spcAft>
                <a:spcPts val="600"/>
              </a:spcAft>
            </a:pPr>
            <a:r>
              <a:rPr lang="en-US" sz="2000" dirty="0">
                <a:solidFill>
                  <a:srgbClr val="002060"/>
                </a:solidFill>
              </a:rPr>
              <a:t>On November 12, 2021 </a:t>
            </a:r>
            <a:r>
              <a:rPr lang="en-US" altLang="en-US" sz="2000" dirty="0">
                <a:solidFill>
                  <a:srgbClr val="002060"/>
                </a:solidFill>
                <a:latin typeface="Arial Unicode MS"/>
              </a:rPr>
              <a:t>the National Assembly issued the Law amending and supplementing a number of articles and appendices to the list of </a:t>
            </a:r>
            <a:r>
              <a:rPr kumimoji="0" lang="en-US" altLang="en-US" sz="2000" b="0" i="0" u="none" strike="noStrike" cap="none" normalizeH="0" baseline="0" dirty="0">
                <a:ln>
                  <a:noFill/>
                </a:ln>
                <a:solidFill>
                  <a:srgbClr val="002060"/>
                </a:solidFill>
                <a:effectLst/>
                <a:latin typeface="Arial Unicode MS"/>
              </a:rPr>
              <a:t>national statistical indicators of </a:t>
            </a:r>
            <a:r>
              <a:rPr lang="en-US" altLang="en-US" sz="2000" dirty="0">
                <a:solidFill>
                  <a:srgbClr val="002060"/>
                </a:solidFill>
                <a:latin typeface="Arial Unicode MS"/>
              </a:rPr>
              <a:t>Law on Statistics </a:t>
            </a:r>
            <a:r>
              <a:rPr kumimoji="0" lang="en-US" altLang="en-US" sz="2000" b="0" i="0" u="none" strike="noStrike" cap="none" normalizeH="0" baseline="0" dirty="0">
                <a:ln>
                  <a:noFill/>
                </a:ln>
                <a:solidFill>
                  <a:srgbClr val="002060"/>
                </a:solidFill>
                <a:effectLst/>
                <a:latin typeface="Arial Unicode MS"/>
              </a:rPr>
              <a:t>including the indicator 0207 on “</a:t>
            </a:r>
            <a:r>
              <a:rPr kumimoji="0" lang="en-US" altLang="en-US" sz="2000" b="0" i="0" u="none" strike="noStrike" cap="none" normalizeH="0" baseline="0" dirty="0">
                <a:ln>
                  <a:noFill/>
                </a:ln>
                <a:solidFill>
                  <a:srgbClr val="00B0F0"/>
                </a:solidFill>
                <a:effectLst/>
                <a:latin typeface="Arial Unicode MS"/>
              </a:rPr>
              <a:t>the rate of working children aged from 5 to 17 years old</a:t>
            </a:r>
            <a:r>
              <a:rPr kumimoji="0" lang="en-US" altLang="en-US" sz="2000" b="0" i="0" u="none" strike="noStrike" cap="none" normalizeH="0" baseline="0" dirty="0">
                <a:ln>
                  <a:noFill/>
                </a:ln>
                <a:solidFill>
                  <a:srgbClr val="002060"/>
                </a:solidFill>
                <a:effectLst/>
                <a:latin typeface="Arial Unicode MS"/>
              </a:rPr>
              <a:t>”  to calculate and announce every 5 years. </a:t>
            </a:r>
          </a:p>
          <a:p>
            <a:pPr algn="just">
              <a:lnSpc>
                <a:spcPct val="120000"/>
              </a:lnSpc>
              <a:spcBef>
                <a:spcPts val="600"/>
              </a:spcBef>
              <a:spcAft>
                <a:spcPts val="600"/>
              </a:spcAft>
            </a:pPr>
            <a:r>
              <a:rPr kumimoji="0" lang="en-US" altLang="en-US" sz="2000" b="0" i="0" u="none" strike="noStrike" cap="none" normalizeH="0" baseline="0" dirty="0">
                <a:ln>
                  <a:noFill/>
                </a:ln>
                <a:solidFill>
                  <a:srgbClr val="002060"/>
                </a:solidFill>
                <a:effectLst/>
                <a:latin typeface="Arial Unicode MS"/>
              </a:rPr>
              <a:t>To calculate and synthesize the findings on child </a:t>
            </a:r>
            <a:r>
              <a:rPr kumimoji="0" lang="en-US" altLang="en-US" sz="2000" b="0" i="0" u="none" strike="noStrike" cap="none" normalizeH="0" baseline="0" dirty="0" err="1">
                <a:ln>
                  <a:noFill/>
                </a:ln>
                <a:solidFill>
                  <a:srgbClr val="002060"/>
                </a:solidFill>
                <a:effectLst/>
                <a:latin typeface="Arial Unicode MS"/>
              </a:rPr>
              <a:t>labour</a:t>
            </a:r>
            <a:r>
              <a:rPr kumimoji="0" lang="en-US" altLang="en-US" sz="2000" b="0" i="0" u="none" strike="noStrike" cap="none" normalizeH="0" baseline="0" dirty="0">
                <a:ln>
                  <a:noFill/>
                </a:ln>
                <a:solidFill>
                  <a:srgbClr val="002060"/>
                </a:solidFill>
                <a:effectLst/>
                <a:latin typeface="Arial Unicode MS"/>
              </a:rPr>
              <a:t>, in 2023 the General Statistics Office decided to integrate a number of questions about the status of </a:t>
            </a:r>
            <a:r>
              <a:rPr lang="en-US" altLang="en-US" sz="2000" dirty="0">
                <a:solidFill>
                  <a:srgbClr val="002060"/>
                </a:solidFill>
                <a:latin typeface="Arial Unicode MS"/>
              </a:rPr>
              <a:t>working </a:t>
            </a:r>
            <a:r>
              <a:rPr kumimoji="0" lang="en-US" altLang="en-US" sz="2000" b="0" i="0" u="none" strike="noStrike" cap="none" normalizeH="0" baseline="0" dirty="0">
                <a:ln>
                  <a:noFill/>
                </a:ln>
                <a:solidFill>
                  <a:srgbClr val="002060"/>
                </a:solidFill>
                <a:effectLst/>
                <a:latin typeface="Arial Unicode MS"/>
              </a:rPr>
              <a:t>children from 5 to 17 years old in the </a:t>
            </a:r>
            <a:r>
              <a:rPr kumimoji="0" lang="en-US" altLang="en-US" sz="2000" b="0" i="0" u="none" strike="noStrike" cap="none" normalizeH="0" baseline="0" dirty="0" err="1">
                <a:ln>
                  <a:noFill/>
                </a:ln>
                <a:solidFill>
                  <a:srgbClr val="00B0F0"/>
                </a:solidFill>
                <a:effectLst/>
                <a:latin typeface="Arial Unicode MS"/>
              </a:rPr>
              <a:t>Labour</a:t>
            </a:r>
            <a:r>
              <a:rPr kumimoji="0" lang="en-US" altLang="en-US" sz="2000" b="0" i="0" u="none" strike="noStrike" cap="none" normalizeH="0" baseline="0" dirty="0">
                <a:ln>
                  <a:noFill/>
                </a:ln>
                <a:solidFill>
                  <a:srgbClr val="00B0F0"/>
                </a:solidFill>
                <a:effectLst/>
                <a:latin typeface="Arial Unicode MS"/>
              </a:rPr>
              <a:t> Force Survey 2023.</a:t>
            </a:r>
            <a:endParaRPr lang="en-US" sz="2000" dirty="0">
              <a:solidFill>
                <a:srgbClr val="00B0F0"/>
              </a:solidFill>
            </a:endParaRPr>
          </a:p>
        </p:txBody>
      </p:sp>
      <p:sp>
        <p:nvSpPr>
          <p:cNvPr id="3" name="Rectangle 1">
            <a:extLst>
              <a:ext uri="{FF2B5EF4-FFF2-40B4-BE49-F238E27FC236}">
                <a16:creationId xmlns:a16="http://schemas.microsoft.com/office/drawing/2014/main" xmlns="" id="{051AFB14-56F0-43C2-73C8-C8395A545E6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On November 12, 2021, the National Assembly issued the Law amending and supplementing a number of articles and appendices to the list of national statistical indicators of the Law on Statistics. In which Target 0207 "Proportion of people aged 5-17 years participating in labor" is added to the List of national statistical indicators with a publication period of 5 years. To calculate and synthesize results on child labor, in 2023 the General Statistics Office decided to integrate a number of questions about the labor participation status of children from 5 to 17 years old in the Labor Force Survey. do 2023</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2467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62" name="Google Shape;1195;p38"/>
          <p:cNvSpPr txBox="1">
            <a:spLocks noGrp="1"/>
          </p:cNvSpPr>
          <p:nvPr>
            <p:ph type="title"/>
          </p:nvPr>
        </p:nvSpPr>
        <p:spPr>
          <a:xfrm>
            <a:off x="146604" y="166254"/>
            <a:ext cx="872515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FF744B"/>
                </a:solidFill>
                <a:latin typeface="+mj-lt"/>
              </a:rPr>
              <a:t>DATA SOURCE</a:t>
            </a:r>
            <a:endParaRPr sz="2800" dirty="0">
              <a:solidFill>
                <a:srgbClr val="FF744B"/>
              </a:solidFill>
              <a:latin typeface="+mj-lt"/>
            </a:endParaRPr>
          </a:p>
        </p:txBody>
      </p:sp>
      <p:sp>
        <p:nvSpPr>
          <p:cNvPr id="2" name="TextBox 1"/>
          <p:cNvSpPr txBox="1"/>
          <p:nvPr/>
        </p:nvSpPr>
        <p:spPr>
          <a:xfrm>
            <a:off x="997527" y="838707"/>
            <a:ext cx="7527908" cy="4425379"/>
          </a:xfrm>
          <a:prstGeom prst="rect">
            <a:avLst/>
          </a:prstGeom>
          <a:noFill/>
        </p:spPr>
        <p:txBody>
          <a:bodyPr wrap="square" rtlCol="0">
            <a:spAutoFit/>
          </a:bodyPr>
          <a:lstStyle/>
          <a:p>
            <a:pPr algn="just">
              <a:lnSpc>
                <a:spcPct val="120000"/>
              </a:lnSpc>
              <a:spcBef>
                <a:spcPts val="600"/>
              </a:spcBef>
              <a:spcAft>
                <a:spcPts val="600"/>
              </a:spcAft>
            </a:pPr>
            <a:r>
              <a:rPr lang="en-US" sz="2200" dirty="0">
                <a:solidFill>
                  <a:srgbClr val="0070C0"/>
                </a:solidFill>
              </a:rPr>
              <a:t>Because this is a survey </a:t>
            </a:r>
            <a:r>
              <a:rPr lang="en-US" sz="2200" b="1" dirty="0">
                <a:solidFill>
                  <a:schemeClr val="accent3"/>
                </a:solidFill>
              </a:rPr>
              <a:t>integrated</a:t>
            </a:r>
            <a:r>
              <a:rPr lang="en-US" sz="2200" dirty="0">
                <a:solidFill>
                  <a:srgbClr val="0070C0"/>
                </a:solidFill>
              </a:rPr>
              <a:t> with the </a:t>
            </a:r>
            <a:r>
              <a:rPr lang="en-US" sz="2200" dirty="0" err="1">
                <a:solidFill>
                  <a:srgbClr val="0070C0"/>
                </a:solidFill>
              </a:rPr>
              <a:t>Labour</a:t>
            </a:r>
            <a:r>
              <a:rPr lang="en-US" sz="2200" dirty="0">
                <a:solidFill>
                  <a:srgbClr val="0070C0"/>
                </a:solidFill>
              </a:rPr>
              <a:t> Force survey, so the questions to assess the scale and rate of child </a:t>
            </a:r>
            <a:r>
              <a:rPr lang="en-US" sz="2200" dirty="0" err="1">
                <a:solidFill>
                  <a:srgbClr val="0070C0"/>
                </a:solidFill>
              </a:rPr>
              <a:t>labour</a:t>
            </a:r>
            <a:r>
              <a:rPr lang="en-US" sz="2200" dirty="0">
                <a:solidFill>
                  <a:srgbClr val="0070C0"/>
                </a:solidFill>
              </a:rPr>
              <a:t> have been designed and incorporated into  the </a:t>
            </a:r>
            <a:r>
              <a:rPr lang="en-US" sz="2200" dirty="0" err="1">
                <a:solidFill>
                  <a:srgbClr val="0070C0"/>
                </a:solidFill>
              </a:rPr>
              <a:t>Labour</a:t>
            </a:r>
            <a:r>
              <a:rPr lang="en-US" sz="2200" dirty="0">
                <a:solidFill>
                  <a:srgbClr val="0070C0"/>
                </a:solidFill>
              </a:rPr>
              <a:t> Force survey 2023 is slightly different from that in the two national child </a:t>
            </a:r>
            <a:r>
              <a:rPr lang="en-US" sz="2200" dirty="0" err="1">
                <a:solidFill>
                  <a:srgbClr val="0070C0"/>
                </a:solidFill>
              </a:rPr>
              <a:t>labour</a:t>
            </a:r>
            <a:r>
              <a:rPr lang="en-US" sz="2200" dirty="0">
                <a:solidFill>
                  <a:srgbClr val="0070C0"/>
                </a:solidFill>
              </a:rPr>
              <a:t> survey in 2012 and 2018. </a:t>
            </a:r>
          </a:p>
          <a:p>
            <a:pPr algn="just">
              <a:lnSpc>
                <a:spcPct val="120000"/>
              </a:lnSpc>
              <a:spcBef>
                <a:spcPts val="600"/>
              </a:spcBef>
              <a:spcAft>
                <a:spcPts val="600"/>
              </a:spcAft>
            </a:pPr>
            <a:r>
              <a:rPr lang="en-US" sz="2200" dirty="0">
                <a:solidFill>
                  <a:schemeClr val="accent3"/>
                </a:solidFill>
              </a:rPr>
              <a:t>The number of questions to determine the scale and basic characteristics off child </a:t>
            </a:r>
            <a:r>
              <a:rPr lang="en-US" sz="2200" dirty="0" err="1">
                <a:solidFill>
                  <a:schemeClr val="accent3"/>
                </a:solidFill>
              </a:rPr>
              <a:t>labour</a:t>
            </a:r>
            <a:r>
              <a:rPr lang="en-US" sz="2200" dirty="0">
                <a:solidFill>
                  <a:schemeClr val="accent3"/>
                </a:solidFill>
              </a:rPr>
              <a:t> were more limited than the two separate national child </a:t>
            </a:r>
            <a:r>
              <a:rPr lang="en-US" sz="2200" dirty="0" err="1">
                <a:solidFill>
                  <a:schemeClr val="accent3"/>
                </a:solidFill>
              </a:rPr>
              <a:t>labour</a:t>
            </a:r>
            <a:r>
              <a:rPr lang="en-US" sz="2200" dirty="0">
                <a:solidFill>
                  <a:schemeClr val="accent3"/>
                </a:solidFill>
              </a:rPr>
              <a:t> surveys conducted in 2012 and 2018.</a:t>
            </a:r>
          </a:p>
          <a:p>
            <a:pPr algn="just">
              <a:lnSpc>
                <a:spcPct val="120000"/>
              </a:lnSpc>
              <a:spcBef>
                <a:spcPts val="600"/>
              </a:spcBef>
              <a:spcAft>
                <a:spcPts val="600"/>
              </a:spcAft>
            </a:pPr>
            <a:r>
              <a:rPr lang="en-US" sz="2200" dirty="0">
                <a:solidFill>
                  <a:srgbClr val="0070C0"/>
                </a:solidFill>
              </a:rPr>
              <a:t>.</a:t>
            </a:r>
          </a:p>
        </p:txBody>
      </p:sp>
    </p:spTree>
    <p:extLst>
      <p:ext uri="{BB962C8B-B14F-4D97-AF65-F5344CB8AC3E}">
        <p14:creationId xmlns:p14="http://schemas.microsoft.com/office/powerpoint/2010/main" val="269825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62" name="Google Shape;1195;p38"/>
          <p:cNvSpPr txBox="1">
            <a:spLocks noGrp="1"/>
          </p:cNvSpPr>
          <p:nvPr>
            <p:ph type="title"/>
          </p:nvPr>
        </p:nvSpPr>
        <p:spPr>
          <a:xfrm>
            <a:off x="146604" y="166254"/>
            <a:ext cx="872515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FF744B"/>
                </a:solidFill>
                <a:latin typeface="+mj-lt"/>
              </a:rPr>
              <a:t>DATA SOURCE</a:t>
            </a:r>
            <a:endParaRPr sz="2800" dirty="0">
              <a:solidFill>
                <a:srgbClr val="FF744B"/>
              </a:solidFill>
              <a:latin typeface="+mj-lt"/>
            </a:endParaRPr>
          </a:p>
        </p:txBody>
      </p:sp>
      <p:sp>
        <p:nvSpPr>
          <p:cNvPr id="2" name="TextBox 1"/>
          <p:cNvSpPr txBox="1"/>
          <p:nvPr/>
        </p:nvSpPr>
        <p:spPr>
          <a:xfrm>
            <a:off x="773082" y="1021587"/>
            <a:ext cx="7639397" cy="3509743"/>
          </a:xfrm>
          <a:prstGeom prst="rect">
            <a:avLst/>
          </a:prstGeom>
          <a:noFill/>
        </p:spPr>
        <p:txBody>
          <a:bodyPr wrap="square" rtlCol="0">
            <a:spAutoFit/>
          </a:bodyPr>
          <a:lstStyle/>
          <a:p>
            <a:pPr marL="285750" indent="-285750" algn="just">
              <a:lnSpc>
                <a:spcPct val="140000"/>
              </a:lnSpc>
              <a:spcBef>
                <a:spcPts val="600"/>
              </a:spcBef>
              <a:spcAft>
                <a:spcPts val="600"/>
              </a:spcAft>
              <a:buFont typeface="Symbol" panose="05050102010706020507" pitchFamily="18" charset="2"/>
              <a:buChar char="Þ"/>
            </a:pPr>
            <a:r>
              <a:rPr lang="en-US" sz="2200" b="0" i="0" dirty="0">
                <a:solidFill>
                  <a:srgbClr val="242424"/>
                </a:solidFill>
                <a:effectLst/>
                <a:latin typeface="+mj-lt"/>
              </a:rPr>
              <a:t>The findings from the </a:t>
            </a:r>
            <a:r>
              <a:rPr lang="en-US" sz="2200" b="0" i="0" dirty="0" err="1">
                <a:solidFill>
                  <a:srgbClr val="242424"/>
                </a:solidFill>
                <a:effectLst/>
                <a:latin typeface="+mj-lt"/>
              </a:rPr>
              <a:t>Labour</a:t>
            </a:r>
            <a:r>
              <a:rPr lang="en-US" sz="2200" b="0" i="0" dirty="0">
                <a:solidFill>
                  <a:srgbClr val="242424"/>
                </a:solidFill>
                <a:effectLst/>
                <a:latin typeface="+mj-lt"/>
              </a:rPr>
              <a:t> Force Survey </a:t>
            </a:r>
            <a:r>
              <a:rPr lang="en-US" sz="2200" dirty="0">
                <a:solidFill>
                  <a:srgbClr val="242424"/>
                </a:solidFill>
                <a:latin typeface="+mj-lt"/>
              </a:rPr>
              <a:t>2023 </a:t>
            </a:r>
            <a:r>
              <a:rPr lang="en-US" sz="2200" b="0" i="0" dirty="0">
                <a:solidFill>
                  <a:schemeClr val="accent3"/>
                </a:solidFill>
                <a:effectLst/>
                <a:latin typeface="+mj-lt"/>
              </a:rPr>
              <a:t>enable the comparison</a:t>
            </a:r>
            <a:r>
              <a:rPr lang="en-US" sz="2200" b="0" i="0" dirty="0">
                <a:solidFill>
                  <a:srgbClr val="242424"/>
                </a:solidFill>
                <a:effectLst/>
                <a:latin typeface="+mj-lt"/>
              </a:rPr>
              <a:t> of the scale, rate, and basic characteristics of </a:t>
            </a:r>
            <a:r>
              <a:rPr lang="en-US" sz="2200" b="0" i="0" dirty="0">
                <a:solidFill>
                  <a:schemeClr val="accent3"/>
                </a:solidFill>
                <a:effectLst/>
                <a:latin typeface="+mj-lt"/>
              </a:rPr>
              <a:t>working children </a:t>
            </a:r>
            <a:r>
              <a:rPr lang="en-US" sz="2200" b="0" i="0" dirty="0">
                <a:solidFill>
                  <a:srgbClr val="242424"/>
                </a:solidFill>
                <a:effectLst/>
                <a:latin typeface="+mj-lt"/>
              </a:rPr>
              <a:t>over time (2018 and 2023).</a:t>
            </a:r>
          </a:p>
          <a:p>
            <a:pPr marL="285750" indent="-285750" algn="just">
              <a:lnSpc>
                <a:spcPct val="140000"/>
              </a:lnSpc>
              <a:spcBef>
                <a:spcPts val="600"/>
              </a:spcBef>
              <a:spcAft>
                <a:spcPts val="600"/>
              </a:spcAft>
              <a:buFont typeface="Symbol" panose="05050102010706020507" pitchFamily="18" charset="2"/>
              <a:buChar char="Þ"/>
            </a:pPr>
            <a:r>
              <a:rPr lang="en-US" sz="2200" b="0" i="0" dirty="0">
                <a:solidFill>
                  <a:srgbClr val="242424"/>
                </a:solidFill>
                <a:effectLst/>
                <a:latin typeface="+mj-lt"/>
              </a:rPr>
              <a:t> The scale and rate of </a:t>
            </a:r>
            <a:r>
              <a:rPr lang="en-US" sz="2200" b="0" i="0" dirty="0">
                <a:solidFill>
                  <a:schemeClr val="accent3"/>
                </a:solidFill>
                <a:effectLst/>
                <a:latin typeface="+mj-lt"/>
              </a:rPr>
              <a:t>children in child </a:t>
            </a:r>
            <a:r>
              <a:rPr lang="en-US" sz="2200" b="0" i="0" dirty="0" err="1">
                <a:solidFill>
                  <a:schemeClr val="accent3"/>
                </a:solidFill>
                <a:effectLst/>
                <a:latin typeface="+mj-lt"/>
              </a:rPr>
              <a:t>labour</a:t>
            </a:r>
            <a:r>
              <a:rPr lang="en-US" sz="2200" b="0" i="0" dirty="0">
                <a:solidFill>
                  <a:schemeClr val="accent3"/>
                </a:solidFill>
                <a:effectLst/>
                <a:latin typeface="+mj-lt"/>
              </a:rPr>
              <a:t> </a:t>
            </a:r>
            <a:r>
              <a:rPr lang="en-US" sz="2200" b="0" i="0" dirty="0">
                <a:solidFill>
                  <a:srgbClr val="242424"/>
                </a:solidFill>
                <a:effectLst/>
                <a:latin typeface="+mj-lt"/>
              </a:rPr>
              <a:t>calculated from the 2023 </a:t>
            </a:r>
            <a:r>
              <a:rPr lang="en-US" sz="2200" b="0" i="0" dirty="0" err="1">
                <a:solidFill>
                  <a:srgbClr val="242424"/>
                </a:solidFill>
                <a:effectLst/>
                <a:latin typeface="+mj-lt"/>
              </a:rPr>
              <a:t>Labour</a:t>
            </a:r>
            <a:r>
              <a:rPr lang="en-US" sz="2200" b="0" i="0" dirty="0">
                <a:solidFill>
                  <a:srgbClr val="242424"/>
                </a:solidFill>
                <a:effectLst/>
                <a:latin typeface="+mj-lt"/>
              </a:rPr>
              <a:t> Force Survey </a:t>
            </a:r>
            <a:r>
              <a:rPr lang="en-US" sz="2200" b="0" i="0" dirty="0">
                <a:solidFill>
                  <a:schemeClr val="accent3"/>
                </a:solidFill>
                <a:effectLst/>
                <a:latin typeface="+mj-lt"/>
              </a:rPr>
              <a:t>are not comparable </a:t>
            </a:r>
            <a:r>
              <a:rPr lang="en-US" sz="2200" b="0" i="0" dirty="0">
                <a:solidFill>
                  <a:srgbClr val="242424"/>
                </a:solidFill>
                <a:effectLst/>
                <a:latin typeface="+mj-lt"/>
              </a:rPr>
              <a:t>with the results from 2012 and 2018.</a:t>
            </a:r>
            <a:endParaRPr lang="en-US" sz="2200" dirty="0">
              <a:latin typeface="+mj-lt"/>
            </a:endParaRPr>
          </a:p>
        </p:txBody>
      </p:sp>
    </p:spTree>
    <p:extLst>
      <p:ext uri="{BB962C8B-B14F-4D97-AF65-F5344CB8AC3E}">
        <p14:creationId xmlns:p14="http://schemas.microsoft.com/office/powerpoint/2010/main" val="107145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4" name="Google Shape;1226;p40"/>
          <p:cNvSpPr txBox="1">
            <a:spLocks noGrp="1"/>
          </p:cNvSpPr>
          <p:nvPr>
            <p:ph type="title"/>
          </p:nvPr>
        </p:nvSpPr>
        <p:spPr>
          <a:xfrm>
            <a:off x="1969278" y="1745462"/>
            <a:ext cx="6534300" cy="1109251"/>
          </a:xfrm>
          <a:prstGeom prst="rect">
            <a:avLst/>
          </a:prstGeom>
        </p:spPr>
        <p:txBody>
          <a:bodyPr spcFirstLastPara="1" wrap="square" lIns="91425" tIns="91425" rIns="91425" bIns="91425" anchor="b" anchorCtr="0">
            <a:normAutofit/>
          </a:bodyPr>
          <a:lstStyle/>
          <a:p>
            <a:pPr lvl="0" algn="l"/>
            <a:r>
              <a:rPr lang="en-GB" sz="5400" b="1" dirty="0">
                <a:latin typeface="+mj-lt"/>
              </a:rPr>
              <a:t>KEY FINDINGS</a:t>
            </a:r>
            <a:endParaRPr sz="5400" b="1" dirty="0">
              <a:solidFill>
                <a:schemeClr val="accent3"/>
              </a:solidFill>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srcRect r="1861" b="48897"/>
          <a:stretch/>
        </p:blipFill>
        <p:spPr>
          <a:xfrm>
            <a:off x="1619211" y="1183772"/>
            <a:ext cx="1996884" cy="587404"/>
          </a:xfrm>
          <a:prstGeom prst="rect">
            <a:avLst/>
          </a:prstGeom>
          <a:no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3"/>
          <p:cNvPicPr>
            <a:picLocks noChangeAspect="1"/>
          </p:cNvPicPr>
          <p:nvPr/>
        </p:nvPicPr>
        <p:blipFill rotWithShape="1">
          <a:blip r:embed="rId4"/>
          <a:srcRect r="3559" b="46793"/>
          <a:stretch/>
        </p:blipFill>
        <p:spPr>
          <a:xfrm>
            <a:off x="4957406" y="1123454"/>
            <a:ext cx="2248732" cy="619112"/>
          </a:xfrm>
          <a:prstGeom prst="rect">
            <a:avLst/>
          </a:prstGeom>
        </p:spPr>
      </p:pic>
      <p:sp>
        <p:nvSpPr>
          <p:cNvPr id="4" name="TextBox 4"/>
          <p:cNvSpPr txBox="1"/>
          <p:nvPr/>
        </p:nvSpPr>
        <p:spPr>
          <a:xfrm>
            <a:off x="1428968" y="247444"/>
            <a:ext cx="6687510" cy="359073"/>
          </a:xfrm>
          <a:prstGeom prst="rect">
            <a:avLst/>
          </a:prstGeom>
        </p:spPr>
        <p:txBody>
          <a:bodyPr wrap="square" lIns="0" tIns="0" rIns="0" bIns="0" rtlCol="0" anchor="t">
            <a:spAutoFit/>
          </a:bodyPr>
          <a:lstStyle/>
          <a:p>
            <a:pPr algn="ctr">
              <a:lnSpc>
                <a:spcPts val="2772"/>
              </a:lnSpc>
            </a:pPr>
            <a:r>
              <a:rPr lang="en-GB" sz="2640" b="1" dirty="0">
                <a:solidFill>
                  <a:srgbClr val="002060"/>
                </a:solidFill>
                <a:latin typeface="Arial" panose="020B0604020202020204" pitchFamily="34" charset="0"/>
                <a:cs typeface="Arial" panose="020B0604020202020204" pitchFamily="34" charset="0"/>
              </a:rPr>
              <a:t>Population of children aged 5 to 17 years</a:t>
            </a:r>
            <a:endParaRPr lang="en-US" sz="2640" b="1" dirty="0">
              <a:solidFill>
                <a:srgbClr val="002060"/>
              </a:solidFill>
              <a:latin typeface="Arial" panose="020B0604020202020204" pitchFamily="34" charset="0"/>
              <a:cs typeface="Arial" panose="020B0604020202020204" pitchFamily="34" charset="0"/>
            </a:endParaRPr>
          </a:p>
        </p:txBody>
      </p:sp>
      <p:sp>
        <p:nvSpPr>
          <p:cNvPr id="6" name="TextBox 6"/>
          <p:cNvSpPr txBox="1"/>
          <p:nvPr/>
        </p:nvSpPr>
        <p:spPr>
          <a:xfrm>
            <a:off x="1041700" y="1916674"/>
            <a:ext cx="3225227" cy="289503"/>
          </a:xfrm>
          <a:prstGeom prst="rect">
            <a:avLst/>
          </a:prstGeom>
        </p:spPr>
        <p:txBody>
          <a:bodyPr lIns="0" tIns="0" rIns="0" bIns="0" rtlCol="0" anchor="t">
            <a:spAutoFit/>
          </a:bodyPr>
          <a:lstStyle/>
          <a:p>
            <a:pPr algn="ctr">
              <a:lnSpc>
                <a:spcPts val="2500"/>
              </a:lnSpc>
            </a:pPr>
            <a:r>
              <a:rPr lang="en-US" sz="1680" b="1" dirty="0">
                <a:solidFill>
                  <a:srgbClr val="002060"/>
                </a:solidFill>
                <a:latin typeface="Arial" panose="020B0604020202020204" pitchFamily="34" charset="0"/>
                <a:cs typeface="Arial" panose="020B0604020202020204" pitchFamily="34" charset="0"/>
              </a:rPr>
              <a:t>10,797.6  thousand boys</a:t>
            </a:r>
          </a:p>
        </p:txBody>
      </p:sp>
      <p:sp>
        <p:nvSpPr>
          <p:cNvPr id="7" name="TextBox 7"/>
          <p:cNvSpPr txBox="1"/>
          <p:nvPr/>
        </p:nvSpPr>
        <p:spPr>
          <a:xfrm>
            <a:off x="1039573" y="2307419"/>
            <a:ext cx="3225227" cy="243656"/>
          </a:xfrm>
          <a:prstGeom prst="rect">
            <a:avLst/>
          </a:prstGeom>
        </p:spPr>
        <p:txBody>
          <a:bodyPr lIns="0" tIns="0" rIns="0" bIns="0" rtlCol="0" anchor="t">
            <a:spAutoFit/>
          </a:bodyPr>
          <a:lstStyle/>
          <a:p>
            <a:pPr algn="ctr">
              <a:lnSpc>
                <a:spcPts val="1920"/>
              </a:lnSpc>
            </a:pPr>
            <a:r>
              <a:rPr lang="en-US" sz="1680" dirty="0">
                <a:solidFill>
                  <a:srgbClr val="002060"/>
                </a:solidFill>
                <a:latin typeface="Arial" panose="020B0604020202020204" pitchFamily="34" charset="0"/>
                <a:cs typeface="Arial" panose="020B0604020202020204" pitchFamily="34" charset="0"/>
              </a:rPr>
              <a:t>Accounting for 52.3%</a:t>
            </a:r>
          </a:p>
        </p:txBody>
      </p:sp>
      <p:sp>
        <p:nvSpPr>
          <p:cNvPr id="8" name="TextBox 8"/>
          <p:cNvSpPr txBox="1"/>
          <p:nvPr/>
        </p:nvSpPr>
        <p:spPr>
          <a:xfrm>
            <a:off x="4469159" y="1916783"/>
            <a:ext cx="3225227" cy="289503"/>
          </a:xfrm>
          <a:prstGeom prst="rect">
            <a:avLst/>
          </a:prstGeom>
        </p:spPr>
        <p:txBody>
          <a:bodyPr lIns="0" tIns="0" rIns="0" bIns="0" rtlCol="0" anchor="t">
            <a:spAutoFit/>
          </a:bodyPr>
          <a:lstStyle/>
          <a:p>
            <a:pPr algn="ctr">
              <a:lnSpc>
                <a:spcPts val="2500"/>
              </a:lnSpc>
            </a:pPr>
            <a:r>
              <a:rPr lang="en-US" sz="1680" b="1" dirty="0">
                <a:solidFill>
                  <a:srgbClr val="FF0000"/>
                </a:solidFill>
                <a:latin typeface="Arial" panose="020B0604020202020204" pitchFamily="34" charset="0"/>
                <a:cs typeface="Arial" panose="020B0604020202020204" pitchFamily="34" charset="0"/>
              </a:rPr>
              <a:t>9,835.4 thousands girls</a:t>
            </a:r>
          </a:p>
        </p:txBody>
      </p:sp>
      <p:sp>
        <p:nvSpPr>
          <p:cNvPr id="9" name="TextBox 9"/>
          <p:cNvSpPr txBox="1"/>
          <p:nvPr/>
        </p:nvSpPr>
        <p:spPr>
          <a:xfrm>
            <a:off x="4740164" y="2297806"/>
            <a:ext cx="2655075" cy="243656"/>
          </a:xfrm>
          <a:prstGeom prst="rect">
            <a:avLst/>
          </a:prstGeom>
        </p:spPr>
        <p:txBody>
          <a:bodyPr wrap="square" lIns="0" tIns="0" rIns="0" bIns="0" rtlCol="0" anchor="t">
            <a:spAutoFit/>
          </a:bodyPr>
          <a:lstStyle/>
          <a:p>
            <a:pPr algn="ctr">
              <a:lnSpc>
                <a:spcPts val="1920"/>
              </a:lnSpc>
            </a:pPr>
            <a:r>
              <a:rPr lang="en-US" sz="1680" dirty="0">
                <a:solidFill>
                  <a:srgbClr val="FF0000"/>
                </a:solidFill>
                <a:latin typeface="Arial" panose="020B0604020202020204" pitchFamily="34" charset="0"/>
                <a:cs typeface="Arial" panose="020B0604020202020204" pitchFamily="34" charset="0"/>
              </a:rPr>
              <a:t>Accounting for 47.7%</a:t>
            </a:r>
          </a:p>
        </p:txBody>
      </p:sp>
      <p:sp>
        <p:nvSpPr>
          <p:cNvPr id="26" name="TextBox 4"/>
          <p:cNvSpPr txBox="1"/>
          <p:nvPr/>
        </p:nvSpPr>
        <p:spPr>
          <a:xfrm>
            <a:off x="834957" y="719749"/>
            <a:ext cx="6859685" cy="359073"/>
          </a:xfrm>
          <a:prstGeom prst="rect">
            <a:avLst/>
          </a:prstGeom>
        </p:spPr>
        <p:txBody>
          <a:bodyPr wrap="square" lIns="0" tIns="0" rIns="0" bIns="0" rtlCol="0" anchor="t">
            <a:spAutoFit/>
          </a:bodyPr>
          <a:lstStyle/>
          <a:p>
            <a:pPr algn="ctr">
              <a:lnSpc>
                <a:spcPts val="2772"/>
              </a:lnSpc>
              <a:spcBef>
                <a:spcPts val="720"/>
              </a:spcBef>
            </a:pPr>
            <a:r>
              <a:rPr lang="en-US" sz="2400" b="1" dirty="0">
                <a:solidFill>
                  <a:schemeClr val="tx2"/>
                </a:solidFill>
                <a:latin typeface="Arial" panose="020B0604020202020204" pitchFamily="34" charset="0"/>
                <a:cs typeface="Arial" panose="020B0604020202020204" pitchFamily="34" charset="0"/>
              </a:rPr>
              <a:t>20.633,0  thousand children</a:t>
            </a:r>
          </a:p>
        </p:txBody>
      </p:sp>
      <p:sp>
        <p:nvSpPr>
          <p:cNvPr id="28" name="TextBox 6"/>
          <p:cNvSpPr txBox="1"/>
          <p:nvPr/>
        </p:nvSpPr>
        <p:spPr>
          <a:xfrm>
            <a:off x="1041700" y="3857159"/>
            <a:ext cx="3225227" cy="610103"/>
          </a:xfrm>
          <a:prstGeom prst="rect">
            <a:avLst/>
          </a:prstGeom>
        </p:spPr>
        <p:txBody>
          <a:bodyPr lIns="0" tIns="0" rIns="0" bIns="0" rtlCol="0" anchor="t">
            <a:spAutoFit/>
          </a:bodyPr>
          <a:lstStyle/>
          <a:p>
            <a:pPr algn="ctr">
              <a:lnSpc>
                <a:spcPts val="2500"/>
              </a:lnSpc>
            </a:pPr>
            <a:r>
              <a:rPr lang="en-GB" sz="1680" b="1" dirty="0">
                <a:solidFill>
                  <a:srgbClr val="002060"/>
                </a:solidFill>
                <a:latin typeface="Arial" panose="020B0604020202020204" pitchFamily="34" charset="0"/>
                <a:cs typeface="Arial" panose="020B0604020202020204" pitchFamily="34" charset="0"/>
              </a:rPr>
              <a:t>7,228.4 thousand children live in urban areas</a:t>
            </a:r>
            <a:endParaRPr lang="en-US" sz="1680" b="1" dirty="0">
              <a:solidFill>
                <a:srgbClr val="002060"/>
              </a:solidFill>
              <a:latin typeface="Arial" panose="020B0604020202020204" pitchFamily="34" charset="0"/>
              <a:cs typeface="Arial" panose="020B0604020202020204" pitchFamily="34" charset="0"/>
            </a:endParaRPr>
          </a:p>
        </p:txBody>
      </p:sp>
      <p:sp>
        <p:nvSpPr>
          <p:cNvPr id="29" name="TextBox 7"/>
          <p:cNvSpPr txBox="1"/>
          <p:nvPr/>
        </p:nvSpPr>
        <p:spPr>
          <a:xfrm>
            <a:off x="1039573" y="4506261"/>
            <a:ext cx="3225227" cy="243656"/>
          </a:xfrm>
          <a:prstGeom prst="rect">
            <a:avLst/>
          </a:prstGeom>
        </p:spPr>
        <p:txBody>
          <a:bodyPr lIns="0" tIns="0" rIns="0" bIns="0" rtlCol="0" anchor="t">
            <a:spAutoFit/>
          </a:bodyPr>
          <a:lstStyle/>
          <a:p>
            <a:pPr algn="ctr">
              <a:lnSpc>
                <a:spcPts val="1920"/>
              </a:lnSpc>
            </a:pPr>
            <a:r>
              <a:rPr lang="en-US" sz="1680" dirty="0">
                <a:solidFill>
                  <a:srgbClr val="002060"/>
                </a:solidFill>
                <a:latin typeface="Arial" panose="020B0604020202020204" pitchFamily="34" charset="0"/>
                <a:cs typeface="Arial" panose="020B0604020202020204" pitchFamily="34" charset="0"/>
              </a:rPr>
              <a:t>Accounting for 35.0%</a:t>
            </a:r>
          </a:p>
        </p:txBody>
      </p:sp>
      <p:sp>
        <p:nvSpPr>
          <p:cNvPr id="30" name="TextBox 8"/>
          <p:cNvSpPr txBox="1"/>
          <p:nvPr/>
        </p:nvSpPr>
        <p:spPr>
          <a:xfrm>
            <a:off x="4668384" y="3873028"/>
            <a:ext cx="3225227" cy="610103"/>
          </a:xfrm>
          <a:prstGeom prst="rect">
            <a:avLst/>
          </a:prstGeom>
        </p:spPr>
        <p:txBody>
          <a:bodyPr lIns="0" tIns="0" rIns="0" bIns="0" rtlCol="0" anchor="t">
            <a:spAutoFit/>
          </a:bodyPr>
          <a:lstStyle/>
          <a:p>
            <a:pPr algn="ctr">
              <a:lnSpc>
                <a:spcPts val="2500"/>
              </a:lnSpc>
            </a:pPr>
            <a:r>
              <a:rPr lang="en-GB" sz="1680" b="1" dirty="0">
                <a:solidFill>
                  <a:srgbClr val="FF0000"/>
                </a:solidFill>
                <a:latin typeface="Arial" panose="020B0604020202020204" pitchFamily="34" charset="0"/>
                <a:cs typeface="Arial" panose="020B0604020202020204" pitchFamily="34" charset="0"/>
              </a:rPr>
              <a:t>13,404.7 thousand children living in rural areas</a:t>
            </a:r>
            <a:endParaRPr lang="en-US" sz="1680" b="1" dirty="0">
              <a:solidFill>
                <a:srgbClr val="FF0000"/>
              </a:solidFill>
              <a:latin typeface="Arial" panose="020B0604020202020204" pitchFamily="34" charset="0"/>
              <a:cs typeface="Arial" panose="020B0604020202020204" pitchFamily="34" charset="0"/>
            </a:endParaRPr>
          </a:p>
        </p:txBody>
      </p:sp>
      <p:sp>
        <p:nvSpPr>
          <p:cNvPr id="31" name="TextBox 9"/>
          <p:cNvSpPr txBox="1"/>
          <p:nvPr/>
        </p:nvSpPr>
        <p:spPr>
          <a:xfrm>
            <a:off x="4668384" y="4512666"/>
            <a:ext cx="3225227" cy="243656"/>
          </a:xfrm>
          <a:prstGeom prst="rect">
            <a:avLst/>
          </a:prstGeom>
        </p:spPr>
        <p:txBody>
          <a:bodyPr lIns="0" tIns="0" rIns="0" bIns="0" rtlCol="0" anchor="t">
            <a:spAutoFit/>
          </a:bodyPr>
          <a:lstStyle/>
          <a:p>
            <a:pPr algn="ctr">
              <a:lnSpc>
                <a:spcPts val="1920"/>
              </a:lnSpc>
            </a:pPr>
            <a:r>
              <a:rPr lang="en-US" sz="1680" dirty="0">
                <a:solidFill>
                  <a:srgbClr val="FF0000"/>
                </a:solidFill>
                <a:latin typeface="Arial" panose="020B0604020202020204" pitchFamily="34" charset="0"/>
                <a:cs typeface="Arial" panose="020B0604020202020204" pitchFamily="34" charset="0"/>
              </a:rPr>
              <a:t>Accounting for 65.0%</a:t>
            </a:r>
          </a:p>
        </p:txBody>
      </p:sp>
      <p:pic>
        <p:nvPicPr>
          <p:cNvPr id="32" name="Picture 31"/>
          <p:cNvPicPr>
            <a:picLocks noChangeAspect="1"/>
          </p:cNvPicPr>
          <p:nvPr/>
        </p:nvPicPr>
        <p:blipFill>
          <a:blip r:embed="rId5"/>
          <a:stretch>
            <a:fillRect/>
          </a:stretch>
        </p:blipFill>
        <p:spPr>
          <a:xfrm>
            <a:off x="1808813" y="2654175"/>
            <a:ext cx="1463040" cy="1200212"/>
          </a:xfrm>
          <a:prstGeom prst="rect">
            <a:avLst/>
          </a:prstGeom>
        </p:spPr>
      </p:pic>
      <p:pic>
        <p:nvPicPr>
          <p:cNvPr id="33" name="Picture 32"/>
          <p:cNvPicPr>
            <a:picLocks noChangeAspect="1"/>
          </p:cNvPicPr>
          <p:nvPr/>
        </p:nvPicPr>
        <p:blipFill>
          <a:blip r:embed="rId6"/>
          <a:stretch>
            <a:fillRect/>
          </a:stretch>
        </p:blipFill>
        <p:spPr>
          <a:xfrm>
            <a:off x="5450794" y="2654694"/>
            <a:ext cx="1660899" cy="1198381"/>
          </a:xfrm>
          <a:prstGeom prst="rect">
            <a:avLst/>
          </a:prstGeom>
        </p:spPr>
      </p:pic>
    </p:spTree>
    <p:extLst>
      <p:ext uri="{BB962C8B-B14F-4D97-AF65-F5344CB8AC3E}">
        <p14:creationId xmlns:p14="http://schemas.microsoft.com/office/powerpoint/2010/main" val="133792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3" name="Google Shape;1003;p34"/>
          <p:cNvSpPr txBox="1">
            <a:spLocks noGrp="1"/>
          </p:cNvSpPr>
          <p:nvPr>
            <p:ph type="title" idx="3"/>
          </p:nvPr>
        </p:nvSpPr>
        <p:spPr>
          <a:xfrm>
            <a:off x="1167243" y="1244028"/>
            <a:ext cx="2090700" cy="32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004" name="Google Shape;1004;p34"/>
          <p:cNvSpPr txBox="1">
            <a:spLocks noGrp="1"/>
          </p:cNvSpPr>
          <p:nvPr>
            <p:ph type="title" idx="4"/>
          </p:nvPr>
        </p:nvSpPr>
        <p:spPr>
          <a:xfrm>
            <a:off x="3661274" y="2448553"/>
            <a:ext cx="2090700" cy="32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008" name="Google Shape;1008;p34"/>
          <p:cNvSpPr txBox="1">
            <a:spLocks noGrp="1"/>
          </p:cNvSpPr>
          <p:nvPr>
            <p:ph type="ctrTitle" idx="8"/>
          </p:nvPr>
        </p:nvSpPr>
        <p:spPr>
          <a:xfrm>
            <a:off x="219999" y="1762534"/>
            <a:ext cx="4207957" cy="320700"/>
          </a:xfrm>
          <a:prstGeom prst="rect">
            <a:avLst/>
          </a:prstGeom>
        </p:spPr>
        <p:txBody>
          <a:bodyPr spcFirstLastPara="1" wrap="square" lIns="91425" tIns="91425" rIns="91425" bIns="91425" anchor="b" anchorCtr="0">
            <a:noAutofit/>
          </a:bodyPr>
          <a:lstStyle/>
          <a:p>
            <a:pPr lvl="0"/>
            <a:r>
              <a:rPr lang="en-GB" sz="2400" dirty="0">
                <a:latin typeface="+mj-lt"/>
              </a:rPr>
              <a:t>GENERAL CONTEXT</a:t>
            </a:r>
            <a:endParaRPr sz="2400" dirty="0">
              <a:latin typeface="+mj-lt"/>
            </a:endParaRPr>
          </a:p>
        </p:txBody>
      </p:sp>
      <p:sp>
        <p:nvSpPr>
          <p:cNvPr id="1010" name="Google Shape;1010;p34"/>
          <p:cNvSpPr txBox="1">
            <a:spLocks noGrp="1"/>
          </p:cNvSpPr>
          <p:nvPr>
            <p:ph type="ctrTitle" idx="13"/>
          </p:nvPr>
        </p:nvSpPr>
        <p:spPr>
          <a:xfrm>
            <a:off x="2773746" y="2962757"/>
            <a:ext cx="3865756" cy="320700"/>
          </a:xfrm>
          <a:prstGeom prst="rect">
            <a:avLst/>
          </a:prstGeom>
        </p:spPr>
        <p:txBody>
          <a:bodyPr spcFirstLastPara="1" wrap="square" lIns="91425" tIns="91425" rIns="91425" bIns="91425" anchor="b" anchorCtr="0">
            <a:noAutofit/>
          </a:bodyPr>
          <a:lstStyle/>
          <a:p>
            <a:pPr lvl="0"/>
            <a:r>
              <a:rPr lang="en-GB" sz="2400" dirty="0">
                <a:latin typeface="+mj-lt"/>
              </a:rPr>
              <a:t>KEY FINDINGS</a:t>
            </a:r>
            <a:endParaRPr sz="2400" dirty="0">
              <a:latin typeface="+mj-lt"/>
            </a:endParaRPr>
          </a:p>
        </p:txBody>
      </p:sp>
      <p:sp>
        <p:nvSpPr>
          <p:cNvPr id="1012" name="Google Shape;1012;p34"/>
          <p:cNvSpPr txBox="1">
            <a:spLocks noGrp="1"/>
          </p:cNvSpPr>
          <p:nvPr>
            <p:ph type="title" idx="15"/>
          </p:nvPr>
        </p:nvSpPr>
        <p:spPr>
          <a:xfrm>
            <a:off x="5913011" y="3678810"/>
            <a:ext cx="2090700" cy="32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014" name="Google Shape;1014;p34"/>
          <p:cNvSpPr txBox="1">
            <a:spLocks noGrp="1"/>
          </p:cNvSpPr>
          <p:nvPr>
            <p:ph type="ctrTitle" idx="17"/>
          </p:nvPr>
        </p:nvSpPr>
        <p:spPr>
          <a:xfrm>
            <a:off x="4891669" y="4535993"/>
            <a:ext cx="4133385" cy="320700"/>
          </a:xfrm>
          <a:prstGeom prst="rect">
            <a:avLst/>
          </a:prstGeom>
        </p:spPr>
        <p:txBody>
          <a:bodyPr spcFirstLastPara="1" wrap="square" lIns="91425" tIns="91425" rIns="91425" bIns="91425" anchor="b" anchorCtr="0">
            <a:noAutofit/>
          </a:bodyPr>
          <a:lstStyle/>
          <a:p>
            <a:pPr lvl="0"/>
            <a:r>
              <a:rPr lang="en-GB" sz="2400" dirty="0">
                <a:latin typeface="+mj-lt"/>
              </a:rPr>
              <a:t>CONCLUSIONS AND RECOMMENDATIONS</a:t>
            </a:r>
            <a:endParaRPr sz="2400" dirty="0">
              <a:latin typeface="+mj-lt"/>
            </a:endParaRPr>
          </a:p>
        </p:txBody>
      </p:sp>
      <p:sp>
        <p:nvSpPr>
          <p:cNvPr id="2" name="TextBox 1"/>
          <p:cNvSpPr txBox="1"/>
          <p:nvPr/>
        </p:nvSpPr>
        <p:spPr>
          <a:xfrm>
            <a:off x="1619934" y="221897"/>
            <a:ext cx="5511969" cy="707886"/>
          </a:xfrm>
          <a:prstGeom prst="rect">
            <a:avLst/>
          </a:prstGeom>
          <a:noFill/>
        </p:spPr>
        <p:txBody>
          <a:bodyPr wrap="square" rtlCol="0">
            <a:spAutoFit/>
          </a:bodyPr>
          <a:lstStyle/>
          <a:p>
            <a:pPr algn="ctr"/>
            <a:r>
              <a:rPr lang="en-US" sz="4000" b="1" dirty="0"/>
              <a:t>MAIN CONTENT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6" name="TextBox 2"/>
          <p:cNvSpPr txBox="1"/>
          <p:nvPr/>
        </p:nvSpPr>
        <p:spPr>
          <a:xfrm>
            <a:off x="968644" y="83834"/>
            <a:ext cx="7206712" cy="519501"/>
          </a:xfrm>
          <a:prstGeom prst="rect">
            <a:avLst/>
          </a:prstGeom>
        </p:spPr>
        <p:txBody>
          <a:bodyPr wrap="square" lIns="0" tIns="0" rIns="0" bIns="0" rtlCol="0" anchor="t">
            <a:spAutoFit/>
          </a:bodyPr>
          <a:lstStyle/>
          <a:p>
            <a:pPr algn="ctr">
              <a:lnSpc>
                <a:spcPts val="4620"/>
              </a:lnSpc>
            </a:pPr>
            <a:r>
              <a:rPr lang="en-GB" sz="2640" b="1" dirty="0">
                <a:solidFill>
                  <a:srgbClr val="002060"/>
                </a:solidFill>
                <a:latin typeface="Arial" panose="020B0604020202020204" pitchFamily="34" charset="0"/>
                <a:cs typeface="Arial" panose="020B0604020202020204" pitchFamily="34" charset="0"/>
              </a:rPr>
              <a:t>Activities of children from 5 to 17 years old</a:t>
            </a:r>
            <a:endParaRPr lang="en-US" sz="2640" b="1" dirty="0">
              <a:solidFill>
                <a:srgbClr val="002060"/>
              </a:solidFill>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352024524"/>
              </p:ext>
            </p:extLst>
          </p:nvPr>
        </p:nvGraphicFramePr>
        <p:xfrm>
          <a:off x="495945" y="1309606"/>
          <a:ext cx="8462075" cy="373509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42821" y="752325"/>
            <a:ext cx="6532535" cy="400110"/>
          </a:xfrm>
          <a:prstGeom prst="rect">
            <a:avLst/>
          </a:prstGeom>
          <a:noFill/>
        </p:spPr>
        <p:txBody>
          <a:bodyPr wrap="square" rtlCol="0">
            <a:spAutoFit/>
          </a:bodyPr>
          <a:lstStyle/>
          <a:p>
            <a:r>
              <a:rPr lang="en-GB" sz="2000" dirty="0"/>
              <a:t>Distribution of children’s main activities (%)</a:t>
            </a:r>
            <a:endParaRPr lang="en-US" sz="2000" dirty="0"/>
          </a:p>
        </p:txBody>
      </p:sp>
    </p:spTree>
    <p:extLst>
      <p:ext uri="{BB962C8B-B14F-4D97-AF65-F5344CB8AC3E}">
        <p14:creationId xmlns:p14="http://schemas.microsoft.com/office/powerpoint/2010/main" val="250939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23" name="TextBox 3"/>
          <p:cNvSpPr txBox="1"/>
          <p:nvPr/>
        </p:nvSpPr>
        <p:spPr>
          <a:xfrm>
            <a:off x="1780674" y="109600"/>
            <a:ext cx="7180446" cy="1114088"/>
          </a:xfrm>
          <a:prstGeom prst="rect">
            <a:avLst/>
          </a:prstGeom>
        </p:spPr>
        <p:txBody>
          <a:bodyPr wrap="square" lIns="0" tIns="0" rIns="0" bIns="0" rtlCol="0" anchor="t">
            <a:spAutoFit/>
          </a:bodyPr>
          <a:lstStyle/>
          <a:p>
            <a:pPr>
              <a:lnSpc>
                <a:spcPts val="4620"/>
              </a:lnSpc>
            </a:pPr>
            <a:r>
              <a:rPr lang="en-GB" sz="2800" b="1" dirty="0">
                <a:solidFill>
                  <a:srgbClr val="002060"/>
                </a:solidFill>
                <a:latin typeface="Arial" panose="020B0604020202020204" pitchFamily="34" charset="0"/>
                <a:cs typeface="Arial" panose="020B0604020202020204" pitchFamily="34" charset="0"/>
              </a:rPr>
              <a:t>Main activities of children not attending schools</a:t>
            </a:r>
            <a:endParaRPr lang="en-US" sz="2800" b="1" dirty="0">
              <a:solidFill>
                <a:srgbClr val="002060"/>
              </a:solidFill>
              <a:latin typeface="Arial" panose="020B0604020202020204" pitchFamily="34" charset="0"/>
              <a:cs typeface="Arial" panose="020B0604020202020204" pitchFamily="34" charset="0"/>
            </a:endParaRPr>
          </a:p>
        </p:txBody>
      </p:sp>
      <p:graphicFrame>
        <p:nvGraphicFramePr>
          <p:cNvPr id="24" name="Chart 23"/>
          <p:cNvGraphicFramePr/>
          <p:nvPr>
            <p:extLst>
              <p:ext uri="{D42A27DB-BD31-4B8C-83A1-F6EECF244321}">
                <p14:modId xmlns:p14="http://schemas.microsoft.com/office/powerpoint/2010/main" val="3823530261"/>
              </p:ext>
            </p:extLst>
          </p:nvPr>
        </p:nvGraphicFramePr>
        <p:xfrm>
          <a:off x="298383" y="959387"/>
          <a:ext cx="8161406" cy="391682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xmlns="" id="{A25A246B-AFEA-D0C1-DB4D-9FCCCCFA4052}"/>
              </a:ext>
            </a:extLst>
          </p:cNvPr>
          <p:cNvSpPr/>
          <p:nvPr/>
        </p:nvSpPr>
        <p:spPr>
          <a:xfrm>
            <a:off x="806824" y="1308847"/>
            <a:ext cx="3012141" cy="35858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n>
                  <a:solidFill>
                    <a:sysClr val="windowText" lastClr="000000"/>
                  </a:solidFill>
                </a:ln>
                <a:solidFill>
                  <a:sysClr val="windowText" lastClr="000000"/>
                </a:solidFill>
              </a:rPr>
              <a:t>Work for income</a:t>
            </a:r>
            <a:endParaRPr lang="en-GB"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334371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4" name="TextBox 34"/>
          <p:cNvSpPr txBox="1"/>
          <p:nvPr/>
        </p:nvSpPr>
        <p:spPr>
          <a:xfrm>
            <a:off x="1429358" y="264372"/>
            <a:ext cx="6284559" cy="386068"/>
          </a:xfrm>
          <a:prstGeom prst="rect">
            <a:avLst/>
          </a:prstGeom>
        </p:spPr>
        <p:txBody>
          <a:bodyPr wrap="square" lIns="0" tIns="0" rIns="0" bIns="0" rtlCol="0" anchor="t">
            <a:spAutoFit/>
          </a:bodyPr>
          <a:lstStyle/>
          <a:p>
            <a:pPr algn="ctr">
              <a:lnSpc>
                <a:spcPts val="2772"/>
              </a:lnSpc>
            </a:pPr>
            <a:r>
              <a:rPr lang="pt-BR" sz="4000" b="1" dirty="0">
                <a:solidFill>
                  <a:srgbClr val="0070C0"/>
                </a:solidFill>
                <a:latin typeface="Arial" panose="020B0604020202020204" pitchFamily="34" charset="0"/>
                <a:cs typeface="Arial" panose="020B0604020202020204" pitchFamily="34" charset="0"/>
              </a:rPr>
              <a:t>Working children</a:t>
            </a:r>
            <a:endParaRPr lang="en-US" sz="4000" b="1" dirty="0">
              <a:solidFill>
                <a:srgbClr val="0070C0"/>
              </a:solidFill>
              <a:latin typeface="Arial" panose="020B0604020202020204" pitchFamily="34" charset="0"/>
              <a:cs typeface="Arial" panose="020B0604020202020204" pitchFamily="34" charset="0"/>
            </a:endParaRPr>
          </a:p>
        </p:txBody>
      </p:sp>
      <p:sp>
        <p:nvSpPr>
          <p:cNvPr id="43" name="TextBox 43"/>
          <p:cNvSpPr txBox="1"/>
          <p:nvPr/>
        </p:nvSpPr>
        <p:spPr>
          <a:xfrm>
            <a:off x="1559692" y="4012189"/>
            <a:ext cx="1630964" cy="214289"/>
          </a:xfrm>
          <a:prstGeom prst="rect">
            <a:avLst/>
          </a:prstGeom>
        </p:spPr>
        <p:txBody>
          <a:bodyPr wrap="square" lIns="0" tIns="0" rIns="0" bIns="0" rtlCol="0" anchor="t">
            <a:spAutoFit/>
          </a:bodyPr>
          <a:lstStyle/>
          <a:p>
            <a:pPr algn="ctr">
              <a:lnSpc>
                <a:spcPts val="1470"/>
              </a:lnSpc>
            </a:pPr>
            <a:r>
              <a:rPr lang="en-US" sz="2400" spc="34" dirty="0">
                <a:solidFill>
                  <a:srgbClr val="002060"/>
                </a:solidFill>
                <a:latin typeface="Arial" panose="020B0604020202020204" pitchFamily="34" charset="0"/>
                <a:cs typeface="Arial" panose="020B0604020202020204" pitchFamily="34" charset="0"/>
              </a:rPr>
              <a:t>Boys</a:t>
            </a:r>
          </a:p>
        </p:txBody>
      </p:sp>
      <p:sp>
        <p:nvSpPr>
          <p:cNvPr id="61" name="TextBox 3"/>
          <p:cNvSpPr txBox="1"/>
          <p:nvPr/>
        </p:nvSpPr>
        <p:spPr>
          <a:xfrm>
            <a:off x="770587" y="773223"/>
            <a:ext cx="7602100" cy="686791"/>
          </a:xfrm>
          <a:prstGeom prst="rect">
            <a:avLst/>
          </a:prstGeom>
        </p:spPr>
        <p:txBody>
          <a:bodyPr wrap="square" lIns="0" tIns="0" rIns="0" bIns="0" rtlCol="0" anchor="t">
            <a:spAutoFit/>
          </a:bodyPr>
          <a:lstStyle/>
          <a:p>
            <a:pPr algn="ctr">
              <a:lnSpc>
                <a:spcPts val="2772"/>
              </a:lnSpc>
            </a:pPr>
            <a:r>
              <a:rPr lang="en-US" sz="2600" b="1" dirty="0">
                <a:solidFill>
                  <a:srgbClr val="FF0000"/>
                </a:solidFill>
                <a:latin typeface="Arial" panose="020B0604020202020204" pitchFamily="34" charset="0"/>
                <a:cs typeface="Arial" panose="020B0604020202020204" pitchFamily="34" charset="0"/>
              </a:rPr>
              <a:t>731,570 children</a:t>
            </a:r>
          </a:p>
          <a:p>
            <a:pPr algn="ctr">
              <a:lnSpc>
                <a:spcPts val="2772"/>
              </a:lnSpc>
            </a:pPr>
            <a:r>
              <a:rPr lang="en-US" sz="2000"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decreased by nearly 2.5 times compared to 2018</a:t>
            </a:r>
            <a:r>
              <a:rPr lang="en-US" sz="2000" dirty="0">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p:txBody>
      </p:sp>
      <p:sp>
        <p:nvSpPr>
          <p:cNvPr id="62" name="TextBox 4"/>
          <p:cNvSpPr txBox="1"/>
          <p:nvPr/>
        </p:nvSpPr>
        <p:spPr>
          <a:xfrm>
            <a:off x="951564" y="4270678"/>
            <a:ext cx="3109462" cy="369332"/>
          </a:xfrm>
          <a:prstGeom prst="rect">
            <a:avLst/>
          </a:prstGeom>
        </p:spPr>
        <p:txBody>
          <a:bodyPr wrap="square" lIns="0" tIns="0" rIns="0" bIns="0" rtlCol="0" anchor="t">
            <a:spAutoFit/>
          </a:bodyPr>
          <a:lstStyle/>
          <a:p>
            <a:pPr algn="ctr">
              <a:spcBef>
                <a:spcPts val="720"/>
              </a:spcBef>
            </a:pPr>
            <a:r>
              <a:rPr lang="en-US" sz="2400" dirty="0">
                <a:solidFill>
                  <a:schemeClr val="tx1">
                    <a:lumMod val="50000"/>
                  </a:schemeClr>
                </a:solidFill>
                <a:latin typeface="Arial" panose="020B0604020202020204" pitchFamily="34" charset="0"/>
                <a:cs typeface="Arial" panose="020B0604020202020204" pitchFamily="34" charset="0"/>
              </a:rPr>
              <a:t>Accounting for 55.1%</a:t>
            </a:r>
            <a:endParaRPr lang="en-US" sz="2400" b="1" dirty="0">
              <a:solidFill>
                <a:schemeClr val="tx1">
                  <a:lumMod val="50000"/>
                </a:schemeClr>
              </a:solidFill>
              <a:latin typeface="Arial" panose="020B0604020202020204" pitchFamily="34" charset="0"/>
              <a:cs typeface="Arial" panose="020B0604020202020204" pitchFamily="34" charset="0"/>
            </a:endParaRPr>
          </a:p>
        </p:txBody>
      </p:sp>
      <p:sp>
        <p:nvSpPr>
          <p:cNvPr id="63" name="TextBox 43"/>
          <p:cNvSpPr txBox="1"/>
          <p:nvPr/>
        </p:nvSpPr>
        <p:spPr>
          <a:xfrm>
            <a:off x="5876401" y="3937602"/>
            <a:ext cx="1608322" cy="214289"/>
          </a:xfrm>
          <a:prstGeom prst="rect">
            <a:avLst/>
          </a:prstGeom>
        </p:spPr>
        <p:txBody>
          <a:bodyPr wrap="square" lIns="0" tIns="0" rIns="0" bIns="0" rtlCol="0" anchor="t">
            <a:spAutoFit/>
          </a:bodyPr>
          <a:lstStyle/>
          <a:p>
            <a:pPr algn="ctr">
              <a:lnSpc>
                <a:spcPts val="1470"/>
              </a:lnSpc>
            </a:pPr>
            <a:r>
              <a:rPr lang="en-US" sz="2400" spc="34" dirty="0">
                <a:solidFill>
                  <a:srgbClr val="002060"/>
                </a:solidFill>
                <a:latin typeface="Arial" panose="020B0604020202020204" pitchFamily="34" charset="0"/>
                <a:cs typeface="Arial" panose="020B0604020202020204" pitchFamily="34" charset="0"/>
              </a:rPr>
              <a:t>Girls</a:t>
            </a:r>
          </a:p>
        </p:txBody>
      </p:sp>
      <p:sp>
        <p:nvSpPr>
          <p:cNvPr id="64" name="TextBox 4"/>
          <p:cNvSpPr txBox="1"/>
          <p:nvPr/>
        </p:nvSpPr>
        <p:spPr>
          <a:xfrm>
            <a:off x="5122349" y="4246249"/>
            <a:ext cx="3109462" cy="369332"/>
          </a:xfrm>
          <a:prstGeom prst="rect">
            <a:avLst/>
          </a:prstGeom>
        </p:spPr>
        <p:txBody>
          <a:bodyPr wrap="square" lIns="0" tIns="0" rIns="0" bIns="0" rtlCol="0" anchor="t">
            <a:spAutoFit/>
          </a:bodyPr>
          <a:lstStyle/>
          <a:p>
            <a:pPr algn="ctr"/>
            <a:r>
              <a:rPr lang="en-US" sz="2400" dirty="0">
                <a:solidFill>
                  <a:schemeClr val="tx1">
                    <a:lumMod val="50000"/>
                  </a:schemeClr>
                </a:solidFill>
                <a:latin typeface="Arial" panose="020B0604020202020204" pitchFamily="34" charset="0"/>
                <a:cs typeface="Arial" panose="020B0604020202020204" pitchFamily="34" charset="0"/>
              </a:rPr>
              <a:t>Accounting for 44.9%</a:t>
            </a:r>
            <a:endParaRPr lang="en-US" sz="2400" b="1" dirty="0">
              <a:solidFill>
                <a:schemeClr val="tx1">
                  <a:lumMod val="50000"/>
                </a:schemeClr>
              </a:solidFill>
              <a:latin typeface="Arial" panose="020B0604020202020204" pitchFamily="34" charset="0"/>
              <a:cs typeface="Arial" panose="020B0604020202020204" pitchFamily="34" charset="0"/>
            </a:endParaRPr>
          </a:p>
        </p:txBody>
      </p:sp>
      <p:pic>
        <p:nvPicPr>
          <p:cNvPr id="4" name="Picture 3"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372" b="97026" l="9494" r="89241">
                        <a14:foregroundMark x1="63291" y1="63197" x2="63291" y2="63197"/>
                      </a14:backgroundRemoval>
                    </a14:imgEffect>
                  </a14:imgLayer>
                </a14:imgProps>
              </a:ext>
              <a:ext uri="{28A0092B-C50C-407E-A947-70E740481C1C}">
                <a14:useLocalDpi xmlns:a14="http://schemas.microsoft.com/office/drawing/2010/main" val="0"/>
              </a:ext>
            </a:extLst>
          </a:blip>
          <a:stretch>
            <a:fillRect/>
          </a:stretch>
        </p:blipFill>
        <p:spPr>
          <a:xfrm>
            <a:off x="5876401" y="1535023"/>
            <a:ext cx="1601359" cy="2223228"/>
          </a:xfrm>
          <a:prstGeom prst="rect">
            <a:avLst/>
          </a:prstGeom>
        </p:spPr>
      </p:pic>
      <p:pic>
        <p:nvPicPr>
          <p:cNvPr id="5" name="Picture 4" descr="Screen Clipping"/>
          <p:cNvPicPr>
            <a:picLocks noChangeAspect="1"/>
          </p:cNvPicPr>
          <p:nvPr/>
        </p:nvPicPr>
        <p:blipFill>
          <a:blip r:embed="rId5">
            <a:extLst>
              <a:ext uri="{BEBA8EAE-BF5A-486C-A8C5-ECC9F3942E4B}">
                <a14:imgProps xmlns:a14="http://schemas.microsoft.com/office/drawing/2010/main">
                  <a14:imgLayer r:embed="rId6">
                    <a14:imgEffect>
                      <a14:backgroundRemoval t="3175" b="98016" l="9639" r="96386"/>
                    </a14:imgEffect>
                  </a14:imgLayer>
                </a14:imgProps>
              </a:ext>
              <a:ext uri="{28A0092B-C50C-407E-A947-70E740481C1C}">
                <a14:useLocalDpi xmlns:a14="http://schemas.microsoft.com/office/drawing/2010/main" val="0"/>
              </a:ext>
            </a:extLst>
          </a:blip>
          <a:stretch>
            <a:fillRect/>
          </a:stretch>
        </p:blipFill>
        <p:spPr>
          <a:xfrm>
            <a:off x="1559692" y="1639265"/>
            <a:ext cx="1466658" cy="2226493"/>
          </a:xfrm>
          <a:prstGeom prst="rect">
            <a:avLst/>
          </a:prstGeom>
        </p:spPr>
      </p:pic>
    </p:spTree>
    <p:extLst>
      <p:ext uri="{BB962C8B-B14F-4D97-AF65-F5344CB8AC3E}">
        <p14:creationId xmlns:p14="http://schemas.microsoft.com/office/powerpoint/2010/main" val="4078755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28" name="AutoShape 28"/>
          <p:cNvSpPr/>
          <p:nvPr/>
        </p:nvSpPr>
        <p:spPr>
          <a:xfrm>
            <a:off x="-1429544" y="-1051117"/>
            <a:ext cx="2592608" cy="2566351"/>
          </a:xfrm>
          <a:prstGeom prst="line">
            <a:avLst/>
          </a:prstGeom>
          <a:ln w="28575" cap="flat">
            <a:solidFill>
              <a:srgbClr val="8CA9AD"/>
            </a:solidFill>
            <a:prstDash val="solid"/>
            <a:headEnd type="none" w="sm" len="sm"/>
            <a:tailEnd type="none" w="sm" len="sm"/>
          </a:ln>
        </p:spPr>
        <p:txBody>
          <a:bodyPr/>
          <a:lstStyle/>
          <a:p>
            <a:endParaRPr lang="en-GB"/>
          </a:p>
        </p:txBody>
      </p:sp>
      <p:sp>
        <p:nvSpPr>
          <p:cNvPr id="29" name="AutoShape 29"/>
          <p:cNvSpPr/>
          <p:nvPr/>
        </p:nvSpPr>
        <p:spPr>
          <a:xfrm>
            <a:off x="-1536517" y="-894778"/>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30" name="AutoShape 30"/>
          <p:cNvSpPr/>
          <p:nvPr/>
        </p:nvSpPr>
        <p:spPr>
          <a:xfrm>
            <a:off x="-1626318" y="-715543"/>
            <a:ext cx="2433571" cy="2433571"/>
          </a:xfrm>
          <a:prstGeom prst="line">
            <a:avLst/>
          </a:prstGeom>
          <a:ln w="28575" cap="flat">
            <a:solidFill>
              <a:srgbClr val="8CA9AD"/>
            </a:solidFill>
            <a:prstDash val="solid"/>
            <a:headEnd type="none" w="sm" len="sm"/>
            <a:tailEnd type="none" w="sm" len="sm"/>
          </a:ln>
        </p:spPr>
        <p:txBody>
          <a:bodyPr/>
          <a:lstStyle/>
          <a:p>
            <a:endParaRPr lang="en-GB"/>
          </a:p>
        </p:txBody>
      </p:sp>
      <p:sp>
        <p:nvSpPr>
          <p:cNvPr id="31" name="AutoShape 31"/>
          <p:cNvSpPr/>
          <p:nvPr/>
        </p:nvSpPr>
        <p:spPr>
          <a:xfrm>
            <a:off x="-1689645" y="-522409"/>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32" name="AutoShape 32"/>
          <p:cNvSpPr/>
          <p:nvPr/>
        </p:nvSpPr>
        <p:spPr>
          <a:xfrm>
            <a:off x="-1761572" y="-302571"/>
            <a:ext cx="2173837" cy="2173837"/>
          </a:xfrm>
          <a:prstGeom prst="line">
            <a:avLst/>
          </a:prstGeom>
          <a:ln w="28575" cap="flat">
            <a:solidFill>
              <a:srgbClr val="8CA9AD"/>
            </a:solidFill>
            <a:prstDash val="solid"/>
            <a:headEnd type="none" w="sm" len="sm"/>
            <a:tailEnd type="none" w="sm" len="sm"/>
          </a:ln>
        </p:spPr>
        <p:txBody>
          <a:bodyPr/>
          <a:lstStyle/>
          <a:p>
            <a:endParaRPr lang="en-GB"/>
          </a:p>
        </p:txBody>
      </p:sp>
      <p:sp>
        <p:nvSpPr>
          <p:cNvPr id="33" name="AutoShape 33"/>
          <p:cNvSpPr/>
          <p:nvPr/>
        </p:nvSpPr>
        <p:spPr>
          <a:xfrm>
            <a:off x="-1821982" y="-80709"/>
            <a:ext cx="1981799" cy="1992797"/>
          </a:xfrm>
          <a:prstGeom prst="line">
            <a:avLst/>
          </a:prstGeom>
          <a:ln w="28575" cap="flat">
            <a:solidFill>
              <a:srgbClr val="8CA9AD"/>
            </a:solidFill>
            <a:prstDash val="solid"/>
            <a:headEnd type="none" w="sm" len="sm"/>
            <a:tailEnd type="none" w="sm" len="sm"/>
          </a:ln>
        </p:spPr>
        <p:txBody>
          <a:bodyPr/>
          <a:lstStyle/>
          <a:p>
            <a:endParaRPr lang="en-GB"/>
          </a:p>
        </p:txBody>
      </p:sp>
      <p:sp>
        <p:nvSpPr>
          <p:cNvPr id="34" name="TextBox 34"/>
          <p:cNvSpPr txBox="1"/>
          <p:nvPr/>
        </p:nvSpPr>
        <p:spPr>
          <a:xfrm>
            <a:off x="1429358" y="264372"/>
            <a:ext cx="6284559" cy="386068"/>
          </a:xfrm>
          <a:prstGeom prst="rect">
            <a:avLst/>
          </a:prstGeom>
        </p:spPr>
        <p:txBody>
          <a:bodyPr wrap="square" lIns="0" tIns="0" rIns="0" bIns="0" rtlCol="0" anchor="t">
            <a:spAutoFit/>
          </a:bodyPr>
          <a:lstStyle/>
          <a:p>
            <a:pPr algn="ctr">
              <a:lnSpc>
                <a:spcPts val="2772"/>
              </a:lnSpc>
            </a:pPr>
            <a:r>
              <a:rPr lang="pt-BR" sz="4000" b="1" dirty="0">
                <a:solidFill>
                  <a:srgbClr val="0070C0"/>
                </a:solidFill>
                <a:latin typeface="Arial" panose="020B0604020202020204" pitchFamily="34" charset="0"/>
                <a:cs typeface="Arial" panose="020B0604020202020204" pitchFamily="34" charset="0"/>
              </a:rPr>
              <a:t>Working children</a:t>
            </a:r>
            <a:endParaRPr lang="en-US" sz="4000" b="1" dirty="0">
              <a:solidFill>
                <a:srgbClr val="0070C0"/>
              </a:solidFill>
              <a:latin typeface="Arial" panose="020B0604020202020204" pitchFamily="34" charset="0"/>
              <a:cs typeface="Arial" panose="020B0604020202020204" pitchFamily="34" charset="0"/>
            </a:endParaRPr>
          </a:p>
        </p:txBody>
      </p:sp>
      <p:sp>
        <p:nvSpPr>
          <p:cNvPr id="36" name="TextBox 36"/>
          <p:cNvSpPr txBox="1"/>
          <p:nvPr/>
        </p:nvSpPr>
        <p:spPr>
          <a:xfrm>
            <a:off x="908949" y="2945785"/>
            <a:ext cx="712204" cy="282129"/>
          </a:xfrm>
          <a:prstGeom prst="rect">
            <a:avLst/>
          </a:prstGeom>
        </p:spPr>
        <p:txBody>
          <a:bodyPr lIns="0" tIns="0" rIns="0" bIns="0" rtlCol="0" anchor="t">
            <a:spAutoFit/>
          </a:bodyPr>
          <a:lstStyle/>
          <a:p>
            <a:pPr algn="ctr">
              <a:lnSpc>
                <a:spcPts val="2240"/>
              </a:lnSpc>
            </a:pPr>
            <a:r>
              <a:rPr lang="en-US" spc="169" dirty="0">
                <a:solidFill>
                  <a:srgbClr val="FFFFFF"/>
                </a:solidFill>
                <a:latin typeface="DM Sans Bold"/>
              </a:rPr>
              <a:t>JAN</a:t>
            </a:r>
          </a:p>
        </p:txBody>
      </p:sp>
      <p:sp>
        <p:nvSpPr>
          <p:cNvPr id="38" name="TextBox 38"/>
          <p:cNvSpPr txBox="1"/>
          <p:nvPr/>
        </p:nvSpPr>
        <p:spPr>
          <a:xfrm>
            <a:off x="2183811" y="2464521"/>
            <a:ext cx="712204" cy="282129"/>
          </a:xfrm>
          <a:prstGeom prst="rect">
            <a:avLst/>
          </a:prstGeom>
        </p:spPr>
        <p:txBody>
          <a:bodyPr lIns="0" tIns="0" rIns="0" bIns="0" rtlCol="0" anchor="t">
            <a:spAutoFit/>
          </a:bodyPr>
          <a:lstStyle/>
          <a:p>
            <a:pPr algn="ctr">
              <a:lnSpc>
                <a:spcPts val="2240"/>
              </a:lnSpc>
            </a:pPr>
            <a:r>
              <a:rPr lang="en-US" spc="169">
                <a:solidFill>
                  <a:srgbClr val="FFFFFF"/>
                </a:solidFill>
                <a:latin typeface="DM Sans Bold"/>
              </a:rPr>
              <a:t>FEB</a:t>
            </a:r>
          </a:p>
        </p:txBody>
      </p:sp>
      <p:sp>
        <p:nvSpPr>
          <p:cNvPr id="40" name="TextBox 40"/>
          <p:cNvSpPr txBox="1"/>
          <p:nvPr/>
        </p:nvSpPr>
        <p:spPr>
          <a:xfrm>
            <a:off x="4726586" y="2457361"/>
            <a:ext cx="712204" cy="282129"/>
          </a:xfrm>
          <a:prstGeom prst="rect">
            <a:avLst/>
          </a:prstGeom>
        </p:spPr>
        <p:txBody>
          <a:bodyPr lIns="0" tIns="0" rIns="0" bIns="0" rtlCol="0" anchor="t">
            <a:spAutoFit/>
          </a:bodyPr>
          <a:lstStyle/>
          <a:p>
            <a:pPr algn="ctr">
              <a:lnSpc>
                <a:spcPts val="2240"/>
              </a:lnSpc>
            </a:pPr>
            <a:r>
              <a:rPr lang="en-US" spc="169">
                <a:solidFill>
                  <a:srgbClr val="FFFFFF"/>
                </a:solidFill>
                <a:latin typeface="DM Sans Bold"/>
              </a:rPr>
              <a:t>APR</a:t>
            </a:r>
          </a:p>
        </p:txBody>
      </p:sp>
      <p:sp>
        <p:nvSpPr>
          <p:cNvPr id="42" name="TextBox 42"/>
          <p:cNvSpPr txBox="1"/>
          <p:nvPr/>
        </p:nvSpPr>
        <p:spPr>
          <a:xfrm>
            <a:off x="7270197" y="2464521"/>
            <a:ext cx="712204" cy="282129"/>
          </a:xfrm>
          <a:prstGeom prst="rect">
            <a:avLst/>
          </a:prstGeom>
        </p:spPr>
        <p:txBody>
          <a:bodyPr lIns="0" tIns="0" rIns="0" bIns="0" rtlCol="0" anchor="t">
            <a:spAutoFit/>
          </a:bodyPr>
          <a:lstStyle/>
          <a:p>
            <a:pPr algn="ctr">
              <a:lnSpc>
                <a:spcPts val="2240"/>
              </a:lnSpc>
            </a:pPr>
            <a:r>
              <a:rPr lang="en-US" spc="169">
                <a:solidFill>
                  <a:srgbClr val="FFFFFF"/>
                </a:solidFill>
                <a:latin typeface="DM Sans Bold"/>
              </a:rPr>
              <a:t>OCT</a:t>
            </a:r>
          </a:p>
        </p:txBody>
      </p:sp>
      <p:sp>
        <p:nvSpPr>
          <p:cNvPr id="61" name="TextBox 3"/>
          <p:cNvSpPr txBox="1"/>
          <p:nvPr/>
        </p:nvSpPr>
        <p:spPr>
          <a:xfrm>
            <a:off x="762586" y="746528"/>
            <a:ext cx="7602100" cy="684418"/>
          </a:xfrm>
          <a:prstGeom prst="rect">
            <a:avLst/>
          </a:prstGeom>
        </p:spPr>
        <p:txBody>
          <a:bodyPr wrap="square" lIns="0" tIns="0" rIns="0" bIns="0" rtlCol="0" anchor="t">
            <a:spAutoFit/>
          </a:bodyPr>
          <a:lstStyle/>
          <a:p>
            <a:pPr algn="ctr">
              <a:lnSpc>
                <a:spcPts val="2772"/>
              </a:lnSpc>
            </a:pPr>
            <a:r>
              <a:rPr lang="en-US" sz="2400" b="1" dirty="0">
                <a:solidFill>
                  <a:srgbClr val="FF0000"/>
                </a:solidFill>
                <a:latin typeface="Arial" panose="020B0604020202020204" pitchFamily="34" charset="0"/>
                <a:cs typeface="Arial" panose="020B0604020202020204" pitchFamily="34" charset="0"/>
              </a:rPr>
              <a:t>731,570 children</a:t>
            </a:r>
          </a:p>
          <a:p>
            <a:pPr algn="ctr">
              <a:lnSpc>
                <a:spcPts val="2772"/>
              </a:lnSpc>
            </a:pPr>
            <a:r>
              <a:rPr lang="en-GB" sz="1920" dirty="0">
                <a:latin typeface="Arial" panose="020B0604020202020204" pitchFamily="34" charset="0"/>
                <a:cs typeface="Arial" panose="020B0604020202020204" pitchFamily="34" charset="0"/>
              </a:rPr>
              <a:t>(decreased by nearly 2.5 times compared to 2018)</a:t>
            </a:r>
            <a:endParaRPr lang="en-US" sz="192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693768" y="1947794"/>
            <a:ext cx="1757957" cy="2086996"/>
          </a:xfrm>
          <a:prstGeom prst="rect">
            <a:avLst/>
          </a:prstGeom>
        </p:spPr>
      </p:pic>
      <p:pic>
        <p:nvPicPr>
          <p:cNvPr id="5" name="Picture 4"/>
          <p:cNvPicPr>
            <a:picLocks noChangeAspect="1"/>
          </p:cNvPicPr>
          <p:nvPr/>
        </p:nvPicPr>
        <p:blipFill>
          <a:blip r:embed="rId4"/>
          <a:stretch>
            <a:fillRect/>
          </a:stretch>
        </p:blipFill>
        <p:spPr>
          <a:xfrm>
            <a:off x="5870829" y="1948622"/>
            <a:ext cx="1843088" cy="2086169"/>
          </a:xfrm>
          <a:prstGeom prst="rect">
            <a:avLst/>
          </a:prstGeom>
        </p:spPr>
      </p:pic>
      <p:sp>
        <p:nvSpPr>
          <p:cNvPr id="37" name="TextBox 4"/>
          <p:cNvSpPr txBox="1"/>
          <p:nvPr/>
        </p:nvSpPr>
        <p:spPr>
          <a:xfrm>
            <a:off x="875794" y="4290518"/>
            <a:ext cx="3217470" cy="738664"/>
          </a:xfrm>
          <a:prstGeom prst="rect">
            <a:avLst/>
          </a:prstGeom>
        </p:spPr>
        <p:txBody>
          <a:bodyPr wrap="square" lIns="0" tIns="0" rIns="0" bIns="0" rtlCol="0" anchor="t">
            <a:spAutoFit/>
          </a:bodyPr>
          <a:lstStyle/>
          <a:p>
            <a:pPr algn="ctr"/>
            <a:r>
              <a:rPr lang="en-US" sz="2400" dirty="0">
                <a:solidFill>
                  <a:srgbClr val="00B0F0"/>
                </a:solidFill>
                <a:latin typeface="Arial" panose="020B0604020202020204" pitchFamily="34" charset="0"/>
                <a:cs typeface="Arial" panose="020B0604020202020204" pitchFamily="34" charset="0"/>
              </a:rPr>
              <a:t>15.4% </a:t>
            </a:r>
            <a:r>
              <a:rPr lang="en-US" sz="2400" dirty="0">
                <a:solidFill>
                  <a:schemeClr val="accent2"/>
                </a:solidFill>
                <a:latin typeface="Arial" panose="020B0604020202020204" pitchFamily="34" charset="0"/>
                <a:cs typeface="Arial" panose="020B0604020202020204" pitchFamily="34" charset="0"/>
              </a:rPr>
              <a:t>working</a:t>
            </a:r>
            <a:r>
              <a:rPr lang="en-US" sz="2400" dirty="0">
                <a:solidFill>
                  <a:srgbClr val="00B0F0"/>
                </a:solidFill>
                <a:latin typeface="Arial" panose="020B0604020202020204" pitchFamily="34" charset="0"/>
                <a:cs typeface="Arial" panose="020B0604020202020204" pitchFamily="34" charset="0"/>
              </a:rPr>
              <a:t> </a:t>
            </a:r>
            <a:r>
              <a:rPr lang="en-GB" sz="2400" dirty="0">
                <a:solidFill>
                  <a:srgbClr val="0070C0"/>
                </a:solidFill>
                <a:latin typeface="Arial" panose="020B0604020202020204" pitchFamily="34" charset="0"/>
                <a:cs typeface="Arial" panose="020B0604020202020204" pitchFamily="34" charset="0"/>
              </a:rPr>
              <a:t>children in urban areas</a:t>
            </a:r>
            <a:endParaRPr lang="en-US" sz="2400" b="1" dirty="0">
              <a:solidFill>
                <a:srgbClr val="0070C0"/>
              </a:solidFill>
              <a:latin typeface="Arial" panose="020B0604020202020204" pitchFamily="34" charset="0"/>
              <a:cs typeface="Arial" panose="020B0604020202020204" pitchFamily="34" charset="0"/>
            </a:endParaRPr>
          </a:p>
        </p:txBody>
      </p:sp>
      <p:sp>
        <p:nvSpPr>
          <p:cNvPr id="44" name="TextBox 4"/>
          <p:cNvSpPr txBox="1"/>
          <p:nvPr/>
        </p:nvSpPr>
        <p:spPr>
          <a:xfrm>
            <a:off x="5189101" y="4290518"/>
            <a:ext cx="3406259" cy="738664"/>
          </a:xfrm>
          <a:prstGeom prst="rect">
            <a:avLst/>
          </a:prstGeom>
        </p:spPr>
        <p:txBody>
          <a:bodyPr wrap="square" lIns="0" tIns="0" rIns="0" bIns="0" rtlCol="0" anchor="t">
            <a:spAutoFit/>
          </a:bodyPr>
          <a:lstStyle/>
          <a:p>
            <a:pPr algn="ctr"/>
            <a:r>
              <a:rPr lang="en-US" sz="2400" dirty="0">
                <a:solidFill>
                  <a:srgbClr val="00B0F0"/>
                </a:solidFill>
                <a:latin typeface="Arial" panose="020B0604020202020204" pitchFamily="34" charset="0"/>
                <a:cs typeface="Arial" panose="020B0604020202020204" pitchFamily="34" charset="0"/>
              </a:rPr>
              <a:t>84.6%</a:t>
            </a:r>
            <a:r>
              <a:rPr lang="en-US" sz="2400" dirty="0">
                <a:solidFill>
                  <a:srgbClr val="0070C0"/>
                </a:solidFill>
                <a:latin typeface="Arial" panose="020B0604020202020204" pitchFamily="34" charset="0"/>
                <a:cs typeface="Arial" panose="020B0604020202020204" pitchFamily="34" charset="0"/>
              </a:rPr>
              <a:t> working </a:t>
            </a:r>
            <a:r>
              <a:rPr lang="en-GB" sz="2400" dirty="0">
                <a:solidFill>
                  <a:srgbClr val="0070C0"/>
                </a:solidFill>
                <a:latin typeface="Arial" panose="020B0604020202020204" pitchFamily="34" charset="0"/>
                <a:cs typeface="Arial" panose="020B0604020202020204" pitchFamily="34" charset="0"/>
              </a:rPr>
              <a:t>children in rural areas</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726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28" name="AutoShape 28"/>
          <p:cNvSpPr/>
          <p:nvPr/>
        </p:nvSpPr>
        <p:spPr>
          <a:xfrm>
            <a:off x="-1429544" y="-1051117"/>
            <a:ext cx="2592608" cy="2566351"/>
          </a:xfrm>
          <a:prstGeom prst="line">
            <a:avLst/>
          </a:prstGeom>
          <a:ln w="28575" cap="flat">
            <a:solidFill>
              <a:srgbClr val="8CA9AD"/>
            </a:solidFill>
            <a:prstDash val="solid"/>
            <a:headEnd type="none" w="sm" len="sm"/>
            <a:tailEnd type="none" w="sm" len="sm"/>
          </a:ln>
        </p:spPr>
        <p:txBody>
          <a:bodyPr/>
          <a:lstStyle/>
          <a:p>
            <a:endParaRPr lang="en-GB"/>
          </a:p>
        </p:txBody>
      </p:sp>
      <p:sp>
        <p:nvSpPr>
          <p:cNvPr id="29" name="AutoShape 29"/>
          <p:cNvSpPr/>
          <p:nvPr/>
        </p:nvSpPr>
        <p:spPr>
          <a:xfrm>
            <a:off x="-1536517" y="-894778"/>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30" name="AutoShape 30"/>
          <p:cNvSpPr/>
          <p:nvPr/>
        </p:nvSpPr>
        <p:spPr>
          <a:xfrm>
            <a:off x="-1626318" y="-715543"/>
            <a:ext cx="2433571" cy="2433571"/>
          </a:xfrm>
          <a:prstGeom prst="line">
            <a:avLst/>
          </a:prstGeom>
          <a:ln w="28575" cap="flat">
            <a:solidFill>
              <a:srgbClr val="8CA9AD"/>
            </a:solidFill>
            <a:prstDash val="solid"/>
            <a:headEnd type="none" w="sm" len="sm"/>
            <a:tailEnd type="none" w="sm" len="sm"/>
          </a:ln>
        </p:spPr>
        <p:txBody>
          <a:bodyPr/>
          <a:lstStyle/>
          <a:p>
            <a:endParaRPr lang="en-GB"/>
          </a:p>
        </p:txBody>
      </p:sp>
      <p:sp>
        <p:nvSpPr>
          <p:cNvPr id="31" name="AutoShape 31"/>
          <p:cNvSpPr/>
          <p:nvPr/>
        </p:nvSpPr>
        <p:spPr>
          <a:xfrm>
            <a:off x="-1689645" y="-522409"/>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32" name="AutoShape 32"/>
          <p:cNvSpPr/>
          <p:nvPr/>
        </p:nvSpPr>
        <p:spPr>
          <a:xfrm>
            <a:off x="-1761572" y="-302571"/>
            <a:ext cx="2173837" cy="2173837"/>
          </a:xfrm>
          <a:prstGeom prst="line">
            <a:avLst/>
          </a:prstGeom>
          <a:ln w="28575" cap="flat">
            <a:solidFill>
              <a:srgbClr val="8CA9AD"/>
            </a:solidFill>
            <a:prstDash val="solid"/>
            <a:headEnd type="none" w="sm" len="sm"/>
            <a:tailEnd type="none" w="sm" len="sm"/>
          </a:ln>
        </p:spPr>
        <p:txBody>
          <a:bodyPr/>
          <a:lstStyle/>
          <a:p>
            <a:endParaRPr lang="en-GB"/>
          </a:p>
        </p:txBody>
      </p:sp>
      <p:sp>
        <p:nvSpPr>
          <p:cNvPr id="33" name="AutoShape 33"/>
          <p:cNvSpPr/>
          <p:nvPr/>
        </p:nvSpPr>
        <p:spPr>
          <a:xfrm>
            <a:off x="-1821982" y="-80709"/>
            <a:ext cx="1981799" cy="1992797"/>
          </a:xfrm>
          <a:prstGeom prst="line">
            <a:avLst/>
          </a:prstGeom>
          <a:ln w="28575" cap="flat">
            <a:solidFill>
              <a:srgbClr val="8CA9AD"/>
            </a:solidFill>
            <a:prstDash val="solid"/>
            <a:headEnd type="none" w="sm" len="sm"/>
            <a:tailEnd type="none" w="sm" len="sm"/>
          </a:ln>
        </p:spPr>
        <p:txBody>
          <a:bodyPr/>
          <a:lstStyle/>
          <a:p>
            <a:endParaRPr lang="en-GB"/>
          </a:p>
        </p:txBody>
      </p:sp>
      <p:sp>
        <p:nvSpPr>
          <p:cNvPr id="40" name="TextBox 40"/>
          <p:cNvSpPr txBox="1"/>
          <p:nvPr/>
        </p:nvSpPr>
        <p:spPr>
          <a:xfrm>
            <a:off x="4726586" y="2457361"/>
            <a:ext cx="712204" cy="282129"/>
          </a:xfrm>
          <a:prstGeom prst="rect">
            <a:avLst/>
          </a:prstGeom>
        </p:spPr>
        <p:txBody>
          <a:bodyPr lIns="0" tIns="0" rIns="0" bIns="0" rtlCol="0" anchor="t">
            <a:spAutoFit/>
          </a:bodyPr>
          <a:lstStyle/>
          <a:p>
            <a:pPr algn="ctr">
              <a:lnSpc>
                <a:spcPts val="2240"/>
              </a:lnSpc>
            </a:pPr>
            <a:r>
              <a:rPr lang="en-US" spc="169" dirty="0">
                <a:solidFill>
                  <a:srgbClr val="FFFFFF"/>
                </a:solidFill>
                <a:latin typeface="DM Sans Bold"/>
              </a:rPr>
              <a:t>APR</a:t>
            </a:r>
          </a:p>
        </p:txBody>
      </p:sp>
      <p:sp>
        <p:nvSpPr>
          <p:cNvPr id="61" name="TextBox 3"/>
          <p:cNvSpPr txBox="1"/>
          <p:nvPr/>
        </p:nvSpPr>
        <p:spPr>
          <a:xfrm>
            <a:off x="519238" y="232058"/>
            <a:ext cx="8276174" cy="332335"/>
          </a:xfrm>
          <a:prstGeom prst="rect">
            <a:avLst/>
          </a:prstGeom>
        </p:spPr>
        <p:txBody>
          <a:bodyPr wrap="square" lIns="0" tIns="0" rIns="0" bIns="0" rtlCol="0" anchor="t">
            <a:spAutoFit/>
          </a:bodyPr>
          <a:lstStyle/>
          <a:p>
            <a:pPr algn="ctr">
              <a:lnSpc>
                <a:spcPts val="2772"/>
              </a:lnSpc>
            </a:pPr>
            <a:r>
              <a:rPr lang="en-GB" sz="2160" b="1" dirty="0">
                <a:solidFill>
                  <a:srgbClr val="002060"/>
                </a:solidFill>
                <a:cs typeface="Arial" panose="020B0604020202020204" pitchFamily="34" charset="0"/>
              </a:rPr>
              <a:t>Distribution of working children aged 5-17 by age group</a:t>
            </a:r>
            <a:endParaRPr lang="en-US" sz="2160" b="1" dirty="0">
              <a:solidFill>
                <a:srgbClr val="002060"/>
              </a:solidFill>
              <a:latin typeface="Arial" panose="020B0604020202020204" pitchFamily="34" charset="0"/>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val="2396263638"/>
              </p:ext>
            </p:extLst>
          </p:nvPr>
        </p:nvGraphicFramePr>
        <p:xfrm>
          <a:off x="1464427" y="707490"/>
          <a:ext cx="6096000" cy="4270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972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70" name="TextBox 3"/>
          <p:cNvSpPr txBox="1"/>
          <p:nvPr/>
        </p:nvSpPr>
        <p:spPr>
          <a:xfrm>
            <a:off x="538480" y="21269"/>
            <a:ext cx="8351520" cy="986617"/>
          </a:xfrm>
          <a:prstGeom prst="rect">
            <a:avLst/>
          </a:prstGeom>
        </p:spPr>
        <p:txBody>
          <a:bodyPr wrap="square" lIns="0" tIns="0" rIns="0" bIns="0" rtlCol="0" anchor="t">
            <a:spAutoFit/>
          </a:bodyPr>
          <a:lstStyle/>
          <a:p>
            <a:pPr algn="ctr">
              <a:lnSpc>
                <a:spcPct val="120000"/>
              </a:lnSpc>
            </a:pPr>
            <a:r>
              <a:rPr lang="en-GB" sz="2800" b="1" dirty="0">
                <a:solidFill>
                  <a:srgbClr val="002060"/>
                </a:solidFill>
                <a:latin typeface="Arial" panose="020B0604020202020204" pitchFamily="34" charset="0"/>
                <a:cs typeface="Arial" panose="020B0604020202020204" pitchFamily="34" charset="0"/>
              </a:rPr>
              <a:t>School attendance status of working children and non-working children</a:t>
            </a:r>
            <a:endParaRPr lang="en-US" sz="2800" b="1" dirty="0">
              <a:solidFill>
                <a:srgbClr val="002060"/>
              </a:solidFill>
              <a:latin typeface="Arial" panose="020B0604020202020204" pitchFamily="34" charset="0"/>
              <a:cs typeface="Arial" panose="020B0604020202020204" pitchFamily="34" charset="0"/>
            </a:endParaRPr>
          </a:p>
        </p:txBody>
      </p:sp>
      <p:graphicFrame>
        <p:nvGraphicFramePr>
          <p:cNvPr id="3" name="Chart 2"/>
          <p:cNvGraphicFramePr>
            <a:graphicFrameLocks/>
          </p:cNvGraphicFramePr>
          <p:nvPr>
            <p:extLst>
              <p:ext uri="{D42A27DB-BD31-4B8C-83A1-F6EECF244321}">
                <p14:modId xmlns:p14="http://schemas.microsoft.com/office/powerpoint/2010/main" val="4165080578"/>
              </p:ext>
            </p:extLst>
          </p:nvPr>
        </p:nvGraphicFramePr>
        <p:xfrm>
          <a:off x="942321" y="1577514"/>
          <a:ext cx="7217478" cy="337141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xmlns="" id="{001E497F-72B7-9AB9-E92A-84302A02CC28}"/>
              </a:ext>
            </a:extLst>
          </p:cNvPr>
          <p:cNvSpPr/>
          <p:nvPr/>
        </p:nvSpPr>
        <p:spPr>
          <a:xfrm>
            <a:off x="4930588" y="4451181"/>
            <a:ext cx="2528047" cy="49346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solidFill>
                  <a:srgbClr val="002060"/>
                </a:solidFill>
              </a:rPr>
              <a:t>Not attending school </a:t>
            </a:r>
            <a:endParaRPr lang="en-GB" sz="1600" b="1" dirty="0">
              <a:solidFill>
                <a:srgbClr val="002060"/>
              </a:solidFill>
            </a:endParaRPr>
          </a:p>
        </p:txBody>
      </p:sp>
      <p:sp>
        <p:nvSpPr>
          <p:cNvPr id="5" name="Rectangle 4">
            <a:extLst>
              <a:ext uri="{FF2B5EF4-FFF2-40B4-BE49-F238E27FC236}">
                <a16:creationId xmlns:a16="http://schemas.microsoft.com/office/drawing/2014/main" xmlns="" id="{2E25DED0-5AEC-405F-A9E6-73739DFBE894}"/>
              </a:ext>
            </a:extLst>
          </p:cNvPr>
          <p:cNvSpPr/>
          <p:nvPr/>
        </p:nvSpPr>
        <p:spPr>
          <a:xfrm>
            <a:off x="1954305" y="1156447"/>
            <a:ext cx="1721223" cy="4210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002060"/>
                </a:solidFill>
              </a:rPr>
              <a:t>Working children </a:t>
            </a:r>
            <a:endParaRPr lang="en-GB" b="1" dirty="0">
              <a:solidFill>
                <a:srgbClr val="002060"/>
              </a:solidFill>
            </a:endParaRPr>
          </a:p>
        </p:txBody>
      </p:sp>
      <p:sp>
        <p:nvSpPr>
          <p:cNvPr id="6" name="Rectangle 5">
            <a:extLst>
              <a:ext uri="{FF2B5EF4-FFF2-40B4-BE49-F238E27FC236}">
                <a16:creationId xmlns:a16="http://schemas.microsoft.com/office/drawing/2014/main" xmlns="" id="{80E952B6-6C62-2DD9-B089-E20DB2965711}"/>
              </a:ext>
            </a:extLst>
          </p:cNvPr>
          <p:cNvSpPr/>
          <p:nvPr/>
        </p:nvSpPr>
        <p:spPr>
          <a:xfrm>
            <a:off x="5441575" y="1156447"/>
            <a:ext cx="1721223" cy="4167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002060"/>
                </a:solidFill>
              </a:rPr>
              <a:t>Non-working children</a:t>
            </a:r>
            <a:endParaRPr lang="en-GB" b="1" dirty="0">
              <a:solidFill>
                <a:srgbClr val="002060"/>
              </a:solidFill>
            </a:endParaRPr>
          </a:p>
        </p:txBody>
      </p:sp>
    </p:spTree>
    <p:extLst>
      <p:ext uri="{BB962C8B-B14F-4D97-AF65-F5344CB8AC3E}">
        <p14:creationId xmlns:p14="http://schemas.microsoft.com/office/powerpoint/2010/main" val="4034306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 name="TextBox 3"/>
          <p:cNvSpPr txBox="1"/>
          <p:nvPr/>
        </p:nvSpPr>
        <p:spPr>
          <a:xfrm>
            <a:off x="430770" y="175792"/>
            <a:ext cx="8506460" cy="359073"/>
          </a:xfrm>
          <a:prstGeom prst="rect">
            <a:avLst/>
          </a:prstGeom>
        </p:spPr>
        <p:txBody>
          <a:bodyPr wrap="square" lIns="0" tIns="0" rIns="0" bIns="0" rtlCol="0" anchor="t">
            <a:spAutoFit/>
          </a:bodyPr>
          <a:lstStyle/>
          <a:p>
            <a:pPr algn="ctr">
              <a:lnSpc>
                <a:spcPts val="2772"/>
              </a:lnSpc>
            </a:pPr>
            <a:r>
              <a:rPr lang="en-GB" sz="2400" b="1" dirty="0">
                <a:solidFill>
                  <a:srgbClr val="002060"/>
                </a:solidFill>
                <a:latin typeface="Arial" panose="020B0604020202020204" pitchFamily="34" charset="0"/>
                <a:cs typeface="Arial" panose="020B0604020202020204" pitchFamily="34" charset="0"/>
              </a:rPr>
              <a:t>Reasons for children not going to school</a:t>
            </a:r>
            <a:endParaRPr lang="en-US" sz="2400" b="1" dirty="0">
              <a:solidFill>
                <a:srgbClr val="002060"/>
              </a:solidFill>
              <a:latin typeface="Arial" panose="020B0604020202020204" pitchFamily="34" charset="0"/>
              <a:cs typeface="Arial" panose="020B0604020202020204" pitchFamily="34" charset="0"/>
            </a:endParaRPr>
          </a:p>
        </p:txBody>
      </p:sp>
      <p:sp>
        <p:nvSpPr>
          <p:cNvPr id="22" name="AutoShape 22"/>
          <p:cNvSpPr/>
          <p:nvPr/>
        </p:nvSpPr>
        <p:spPr>
          <a:xfrm flipV="1">
            <a:off x="8389677" y="-1661925"/>
            <a:ext cx="2566351" cy="2592608"/>
          </a:xfrm>
          <a:prstGeom prst="line">
            <a:avLst/>
          </a:prstGeom>
          <a:ln w="28575" cap="flat">
            <a:solidFill>
              <a:srgbClr val="8CA9AD"/>
            </a:solidFill>
            <a:prstDash val="solid"/>
            <a:headEnd type="none" w="sm" len="sm"/>
            <a:tailEnd type="none" w="sm" len="sm"/>
          </a:ln>
        </p:spPr>
        <p:txBody>
          <a:bodyPr/>
          <a:lstStyle/>
          <a:p>
            <a:endParaRPr lang="en-GB"/>
          </a:p>
        </p:txBody>
      </p:sp>
      <p:sp>
        <p:nvSpPr>
          <p:cNvPr id="23" name="AutoShape 23"/>
          <p:cNvSpPr/>
          <p:nvPr/>
        </p:nvSpPr>
        <p:spPr>
          <a:xfrm flipV="1">
            <a:off x="8546016" y="-1481771"/>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24" name="AutoShape 24"/>
          <p:cNvSpPr/>
          <p:nvPr/>
        </p:nvSpPr>
        <p:spPr>
          <a:xfrm flipV="1">
            <a:off x="8725251" y="-1306114"/>
            <a:ext cx="2433571" cy="2433571"/>
          </a:xfrm>
          <a:prstGeom prst="line">
            <a:avLst/>
          </a:prstGeom>
          <a:ln w="28575" cap="flat">
            <a:solidFill>
              <a:srgbClr val="8CA9AD"/>
            </a:solidFill>
            <a:prstDash val="solid"/>
            <a:headEnd type="none" w="sm" len="sm"/>
            <a:tailEnd type="none" w="sm" len="sm"/>
          </a:ln>
        </p:spPr>
        <p:txBody>
          <a:bodyPr/>
          <a:lstStyle/>
          <a:p>
            <a:endParaRPr lang="en-GB"/>
          </a:p>
        </p:txBody>
      </p:sp>
      <p:sp>
        <p:nvSpPr>
          <p:cNvPr id="25" name="AutoShape 25"/>
          <p:cNvSpPr/>
          <p:nvPr/>
        </p:nvSpPr>
        <p:spPr>
          <a:xfrm flipV="1">
            <a:off x="8918385" y="-1154474"/>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26" name="AutoShape 26"/>
          <p:cNvSpPr/>
          <p:nvPr/>
        </p:nvSpPr>
        <p:spPr>
          <a:xfrm flipV="1">
            <a:off x="9138223" y="-911126"/>
            <a:ext cx="2173837" cy="2173837"/>
          </a:xfrm>
          <a:prstGeom prst="line">
            <a:avLst/>
          </a:prstGeom>
          <a:ln w="28575" cap="flat">
            <a:solidFill>
              <a:srgbClr val="8CA9AD"/>
            </a:solidFill>
            <a:prstDash val="solid"/>
            <a:headEnd type="none" w="sm" len="sm"/>
            <a:tailEnd type="none" w="sm" len="sm"/>
          </a:ln>
        </p:spPr>
        <p:txBody>
          <a:bodyPr/>
          <a:lstStyle/>
          <a:p>
            <a:endParaRPr lang="en-GB"/>
          </a:p>
        </p:txBody>
      </p:sp>
      <p:graphicFrame>
        <p:nvGraphicFramePr>
          <p:cNvPr id="29" name="Chart 28"/>
          <p:cNvGraphicFramePr/>
          <p:nvPr>
            <p:extLst>
              <p:ext uri="{D42A27DB-BD31-4B8C-83A1-F6EECF244321}">
                <p14:modId xmlns:p14="http://schemas.microsoft.com/office/powerpoint/2010/main" val="748862087"/>
              </p:ext>
            </p:extLst>
          </p:nvPr>
        </p:nvGraphicFramePr>
        <p:xfrm>
          <a:off x="430770" y="1262711"/>
          <a:ext cx="8350373" cy="3563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4316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28"/>
          <p:cNvSpPr/>
          <p:nvPr/>
        </p:nvSpPr>
        <p:spPr>
          <a:xfrm>
            <a:off x="-1429544" y="-1051117"/>
            <a:ext cx="2592608" cy="2566351"/>
          </a:xfrm>
          <a:prstGeom prst="line">
            <a:avLst/>
          </a:prstGeom>
          <a:ln w="28575" cap="flat">
            <a:solidFill>
              <a:srgbClr val="8CA9AD"/>
            </a:solidFill>
            <a:prstDash val="solid"/>
            <a:headEnd type="none" w="sm" len="sm"/>
            <a:tailEnd type="none" w="sm" len="sm"/>
          </a:ln>
        </p:spPr>
        <p:txBody>
          <a:bodyPr/>
          <a:lstStyle/>
          <a:p>
            <a:endParaRPr lang="en-GB"/>
          </a:p>
        </p:txBody>
      </p:sp>
      <p:sp>
        <p:nvSpPr>
          <p:cNvPr id="29" name="AutoShape 29"/>
          <p:cNvSpPr/>
          <p:nvPr/>
        </p:nvSpPr>
        <p:spPr>
          <a:xfrm>
            <a:off x="-1536517" y="-894778"/>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30" name="AutoShape 30"/>
          <p:cNvSpPr/>
          <p:nvPr/>
        </p:nvSpPr>
        <p:spPr>
          <a:xfrm>
            <a:off x="-1626318" y="-715543"/>
            <a:ext cx="2433571" cy="2433571"/>
          </a:xfrm>
          <a:prstGeom prst="line">
            <a:avLst/>
          </a:prstGeom>
          <a:ln w="28575" cap="flat">
            <a:solidFill>
              <a:srgbClr val="8CA9AD"/>
            </a:solidFill>
            <a:prstDash val="solid"/>
            <a:headEnd type="none" w="sm" len="sm"/>
            <a:tailEnd type="none" w="sm" len="sm"/>
          </a:ln>
        </p:spPr>
        <p:txBody>
          <a:bodyPr/>
          <a:lstStyle/>
          <a:p>
            <a:endParaRPr lang="en-GB"/>
          </a:p>
        </p:txBody>
      </p:sp>
      <p:sp>
        <p:nvSpPr>
          <p:cNvPr id="31" name="AutoShape 31"/>
          <p:cNvSpPr/>
          <p:nvPr/>
        </p:nvSpPr>
        <p:spPr>
          <a:xfrm>
            <a:off x="-1689645" y="-522409"/>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32" name="AutoShape 32"/>
          <p:cNvSpPr/>
          <p:nvPr/>
        </p:nvSpPr>
        <p:spPr>
          <a:xfrm>
            <a:off x="-1761572" y="-302571"/>
            <a:ext cx="2173837" cy="2173837"/>
          </a:xfrm>
          <a:prstGeom prst="line">
            <a:avLst/>
          </a:prstGeom>
          <a:ln w="28575" cap="flat">
            <a:solidFill>
              <a:srgbClr val="8CA9AD"/>
            </a:solidFill>
            <a:prstDash val="solid"/>
            <a:headEnd type="none" w="sm" len="sm"/>
            <a:tailEnd type="none" w="sm" len="sm"/>
          </a:ln>
        </p:spPr>
        <p:txBody>
          <a:bodyPr/>
          <a:lstStyle/>
          <a:p>
            <a:endParaRPr lang="en-GB"/>
          </a:p>
        </p:txBody>
      </p:sp>
      <p:sp>
        <p:nvSpPr>
          <p:cNvPr id="33" name="AutoShape 33"/>
          <p:cNvSpPr/>
          <p:nvPr/>
        </p:nvSpPr>
        <p:spPr>
          <a:xfrm>
            <a:off x="-1821982" y="-80709"/>
            <a:ext cx="1981799" cy="1992797"/>
          </a:xfrm>
          <a:prstGeom prst="line">
            <a:avLst/>
          </a:prstGeom>
          <a:ln w="28575" cap="flat">
            <a:solidFill>
              <a:srgbClr val="8CA9AD"/>
            </a:solidFill>
            <a:prstDash val="solid"/>
            <a:headEnd type="none" w="sm" len="sm"/>
            <a:tailEnd type="none" w="sm" len="sm"/>
          </a:ln>
        </p:spPr>
        <p:txBody>
          <a:bodyPr/>
          <a:lstStyle/>
          <a:p>
            <a:endParaRPr lang="en-GB"/>
          </a:p>
        </p:txBody>
      </p:sp>
      <p:sp>
        <p:nvSpPr>
          <p:cNvPr id="61" name="TextBox 3"/>
          <p:cNvSpPr txBox="1"/>
          <p:nvPr/>
        </p:nvSpPr>
        <p:spPr>
          <a:xfrm>
            <a:off x="1868428" y="850046"/>
            <a:ext cx="5845489" cy="923330"/>
          </a:xfrm>
          <a:prstGeom prst="rect">
            <a:avLst/>
          </a:prstGeom>
        </p:spPr>
        <p:txBody>
          <a:bodyPr wrap="square" lIns="0" tIns="0" rIns="0" bIns="0" rtlCol="0" anchor="t">
            <a:spAutoFit/>
          </a:bodyPr>
          <a:lstStyle/>
          <a:p>
            <a:pPr>
              <a:lnSpc>
                <a:spcPts val="3000"/>
              </a:lnSpc>
              <a:spcBef>
                <a:spcPts val="600"/>
              </a:spcBef>
              <a:spcAft>
                <a:spcPts val="600"/>
              </a:spcAft>
            </a:pPr>
            <a:r>
              <a:rPr lang="en-US" sz="2800" b="1" dirty="0">
                <a:solidFill>
                  <a:srgbClr val="FF0000"/>
                </a:solidFill>
                <a:latin typeface="Arial" panose="020B0604020202020204" pitchFamily="34" charset="0"/>
                <a:cs typeface="Arial" panose="020B0604020202020204" pitchFamily="34" charset="0"/>
              </a:rPr>
              <a:t>Total : </a:t>
            </a:r>
            <a:r>
              <a:rPr lang="en-US" sz="2800" b="1" dirty="0">
                <a:solidFill>
                  <a:schemeClr val="accent2">
                    <a:lumMod val="75000"/>
                  </a:schemeClr>
                </a:solidFill>
                <a:latin typeface="Arial" panose="020B0604020202020204" pitchFamily="34" charset="0"/>
                <a:cs typeface="Arial" panose="020B0604020202020204" pitchFamily="34" charset="0"/>
              </a:rPr>
              <a:t>269</a:t>
            </a:r>
            <a:r>
              <a:rPr lang="en-US" sz="1000" b="1" dirty="0">
                <a:solidFill>
                  <a:schemeClr val="accent2">
                    <a:lumMod val="75000"/>
                  </a:schemeClr>
                </a:solidFill>
                <a:latin typeface="Arial" panose="020B0604020202020204" pitchFamily="34" charset="0"/>
                <a:cs typeface="Arial" panose="020B0604020202020204" pitchFamily="34" charset="0"/>
              </a:rPr>
              <a:t> </a:t>
            </a:r>
            <a:r>
              <a:rPr lang="en-US" sz="2000" b="1" dirty="0">
                <a:solidFill>
                  <a:schemeClr val="accent2">
                    <a:lumMod val="75000"/>
                  </a:schemeClr>
                </a:solidFill>
                <a:latin typeface="Arial" panose="020B0604020202020204" pitchFamily="34" charset="0"/>
                <a:cs typeface="Arial" panose="020B0604020202020204" pitchFamily="34" charset="0"/>
              </a:rPr>
              <a:t>,</a:t>
            </a:r>
            <a:r>
              <a:rPr lang="en-US" sz="2800" b="1" dirty="0">
                <a:solidFill>
                  <a:schemeClr val="accent2">
                    <a:lumMod val="75000"/>
                  </a:schemeClr>
                </a:solidFill>
                <a:latin typeface="Arial" panose="020B0604020202020204" pitchFamily="34" charset="0"/>
                <a:cs typeface="Arial" panose="020B0604020202020204" pitchFamily="34" charset="0"/>
              </a:rPr>
              <a:t>604 child </a:t>
            </a:r>
            <a:r>
              <a:rPr lang="en-US" sz="2800" b="1" dirty="0" err="1">
                <a:solidFill>
                  <a:schemeClr val="accent2">
                    <a:lumMod val="75000"/>
                  </a:schemeClr>
                </a:solidFill>
                <a:latin typeface="Arial" panose="020B0604020202020204" pitchFamily="34" charset="0"/>
                <a:cs typeface="Arial" panose="020B0604020202020204" pitchFamily="34" charset="0"/>
              </a:rPr>
              <a:t>labour</a:t>
            </a:r>
            <a:endParaRPr lang="en-US" sz="2800" b="1" dirty="0">
              <a:solidFill>
                <a:schemeClr val="accent2">
                  <a:lumMod val="75000"/>
                </a:schemeClr>
              </a:solidFill>
              <a:latin typeface="Arial" panose="020B0604020202020204" pitchFamily="34" charset="0"/>
              <a:cs typeface="Arial" panose="020B0604020202020204" pitchFamily="34" charset="0"/>
            </a:endParaRPr>
          </a:p>
          <a:p>
            <a:pPr>
              <a:lnSpc>
                <a:spcPts val="3000"/>
              </a:lnSpc>
              <a:spcBef>
                <a:spcPts val="600"/>
              </a:spcBef>
              <a:spcAft>
                <a:spcPts val="600"/>
              </a:spcAft>
            </a:pPr>
            <a:r>
              <a:rPr lang="en-US" sz="2800" b="1" dirty="0">
                <a:solidFill>
                  <a:srgbClr val="FF0000"/>
                </a:solidFill>
                <a:latin typeface="Arial" panose="020B0604020202020204" pitchFamily="34" charset="0"/>
                <a:cs typeface="Arial" panose="020B0604020202020204" pitchFamily="34" charset="0"/>
              </a:rPr>
              <a:t>Child </a:t>
            </a:r>
            <a:r>
              <a:rPr lang="en-US" sz="2800" b="1" dirty="0" err="1">
                <a:solidFill>
                  <a:srgbClr val="FF0000"/>
                </a:solidFill>
                <a:latin typeface="Arial" panose="020B0604020202020204" pitchFamily="34" charset="0"/>
                <a:cs typeface="Arial" panose="020B0604020202020204" pitchFamily="34" charset="0"/>
              </a:rPr>
              <a:t>labour</a:t>
            </a:r>
            <a:r>
              <a:rPr lang="en-US" sz="2800" b="1" dirty="0">
                <a:solidFill>
                  <a:srgbClr val="FF0000"/>
                </a:solidFill>
                <a:latin typeface="Arial" panose="020B0604020202020204" pitchFamily="34" charset="0"/>
                <a:cs typeface="Arial" panose="020B0604020202020204" pitchFamily="34" charset="0"/>
              </a:rPr>
              <a:t> rate: </a:t>
            </a:r>
            <a:r>
              <a:rPr lang="en-US" sz="2800" b="1" dirty="0">
                <a:solidFill>
                  <a:schemeClr val="accent2">
                    <a:lumMod val="75000"/>
                  </a:schemeClr>
                </a:solidFill>
                <a:latin typeface="Arial" panose="020B0604020202020204" pitchFamily="34" charset="0"/>
                <a:cs typeface="Arial" panose="020B0604020202020204" pitchFamily="34" charset="0"/>
              </a:rPr>
              <a:t>1.35%</a:t>
            </a:r>
          </a:p>
        </p:txBody>
      </p:sp>
      <p:sp>
        <p:nvSpPr>
          <p:cNvPr id="34" name="TextBox 34"/>
          <p:cNvSpPr txBox="1"/>
          <p:nvPr/>
        </p:nvSpPr>
        <p:spPr>
          <a:xfrm>
            <a:off x="1429358" y="264372"/>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CHILD LABOUR</a:t>
            </a:r>
            <a:endParaRPr lang="en-US" sz="2800" b="1" dirty="0">
              <a:solidFill>
                <a:srgbClr val="002060"/>
              </a:solidFill>
              <a:latin typeface="Arial" panose="020B0604020202020204" pitchFamily="34" charset="0"/>
              <a:cs typeface="Arial" panose="020B0604020202020204" pitchFamily="34" charset="0"/>
            </a:endParaRPr>
          </a:p>
        </p:txBody>
      </p:sp>
      <p:sp>
        <p:nvSpPr>
          <p:cNvPr id="55" name="Freeform 55"/>
          <p:cNvSpPr/>
          <p:nvPr/>
        </p:nvSpPr>
        <p:spPr>
          <a:xfrm rot="5400000" flipH="1" flipV="1">
            <a:off x="8602096" y="4602705"/>
            <a:ext cx="541904" cy="541904"/>
          </a:xfrm>
          <a:custGeom>
            <a:avLst/>
            <a:gdLst/>
            <a:ahLst/>
            <a:cxnLst/>
            <a:rect l="l" t="t" r="r" b="b"/>
            <a:pathLst>
              <a:path w="903174" h="903174">
                <a:moveTo>
                  <a:pt x="903174" y="903174"/>
                </a:moveTo>
                <a:lnTo>
                  <a:pt x="0" y="903174"/>
                </a:lnTo>
                <a:lnTo>
                  <a:pt x="0" y="0"/>
                </a:lnTo>
                <a:lnTo>
                  <a:pt x="903174" y="0"/>
                </a:lnTo>
                <a:lnTo>
                  <a:pt x="903174" y="903174"/>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pic>
        <p:nvPicPr>
          <p:cNvPr id="2" name="Picture 1">
            <a:extLst>
              <a:ext uri="{FF2B5EF4-FFF2-40B4-BE49-F238E27FC236}">
                <a16:creationId xmlns:a16="http://schemas.microsoft.com/office/drawing/2014/main" xmlns="" id="{F3430D43-9CCB-53F5-5B4B-DBA07516F7B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42" b="100000" l="0" r="53302"/>
                    </a14:imgEffect>
                  </a14:imgLayer>
                </a14:imgProps>
              </a:ext>
              <a:ext uri="{28A0092B-C50C-407E-A947-70E740481C1C}">
                <a14:useLocalDpi xmlns:a14="http://schemas.microsoft.com/office/drawing/2010/main" val="0"/>
              </a:ext>
            </a:extLst>
          </a:blip>
          <a:srcRect r="46150"/>
          <a:stretch/>
        </p:blipFill>
        <p:spPr>
          <a:xfrm>
            <a:off x="2358106" y="2102808"/>
            <a:ext cx="1513808" cy="1601852"/>
          </a:xfrm>
          <a:prstGeom prst="rect">
            <a:avLst/>
          </a:prstGeom>
        </p:spPr>
      </p:pic>
      <p:pic>
        <p:nvPicPr>
          <p:cNvPr id="3" name="Picture 2">
            <a:extLst>
              <a:ext uri="{FF2B5EF4-FFF2-40B4-BE49-F238E27FC236}">
                <a16:creationId xmlns:a16="http://schemas.microsoft.com/office/drawing/2014/main" xmlns="" id="{D41838F4-8F4B-E8FA-315B-468FD098718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704" b="97643" l="21321" r="77453">
                        <a14:foregroundMark x1="45660" y1="54040" x2="45660" y2="54040"/>
                        <a14:foregroundMark x1="55755" y1="55892" x2="55755" y2="55892"/>
                      </a14:backgroundRemoval>
                    </a14:imgEffect>
                  </a14:imgLayer>
                </a14:imgProps>
              </a:ext>
              <a:ext uri="{28A0092B-C50C-407E-A947-70E740481C1C}">
                <a14:useLocalDpi xmlns:a14="http://schemas.microsoft.com/office/drawing/2010/main" val="0"/>
              </a:ext>
            </a:extLst>
          </a:blip>
          <a:srcRect l="22917" r="16477"/>
          <a:stretch/>
        </p:blipFill>
        <p:spPr>
          <a:xfrm>
            <a:off x="567374" y="2135499"/>
            <a:ext cx="1790732" cy="1677169"/>
          </a:xfrm>
          <a:prstGeom prst="rect">
            <a:avLst/>
          </a:prstGeom>
        </p:spPr>
      </p:pic>
      <p:sp>
        <p:nvSpPr>
          <p:cNvPr id="4" name="TextBox 43">
            <a:extLst>
              <a:ext uri="{FF2B5EF4-FFF2-40B4-BE49-F238E27FC236}">
                <a16:creationId xmlns:a16="http://schemas.microsoft.com/office/drawing/2014/main" xmlns="" id="{4035ACC5-2D6B-7765-F210-5BEFDE5AAD88}"/>
              </a:ext>
            </a:extLst>
          </p:cNvPr>
          <p:cNvSpPr txBox="1"/>
          <p:nvPr/>
        </p:nvSpPr>
        <p:spPr>
          <a:xfrm>
            <a:off x="657796" y="3936385"/>
            <a:ext cx="1630964" cy="207301"/>
          </a:xfrm>
          <a:prstGeom prst="rect">
            <a:avLst/>
          </a:prstGeom>
        </p:spPr>
        <p:txBody>
          <a:bodyPr wrap="square" lIns="0" tIns="0" rIns="0" bIns="0" rtlCol="0" anchor="t">
            <a:spAutoFit/>
          </a:bodyPr>
          <a:lstStyle/>
          <a:p>
            <a:pPr algn="ctr">
              <a:lnSpc>
                <a:spcPts val="1470"/>
              </a:lnSpc>
            </a:pPr>
            <a:r>
              <a:rPr lang="en-US" sz="2160" spc="34" dirty="0">
                <a:solidFill>
                  <a:schemeClr val="accent2">
                    <a:lumMod val="75000"/>
                  </a:schemeClr>
                </a:solidFill>
                <a:latin typeface="Arial" panose="020B0604020202020204" pitchFamily="34" charset="0"/>
                <a:cs typeface="Arial" panose="020B0604020202020204" pitchFamily="34" charset="0"/>
              </a:rPr>
              <a:t>Boys</a:t>
            </a:r>
          </a:p>
        </p:txBody>
      </p:sp>
      <p:sp>
        <p:nvSpPr>
          <p:cNvPr id="5" name="TextBox 4">
            <a:extLst>
              <a:ext uri="{FF2B5EF4-FFF2-40B4-BE49-F238E27FC236}">
                <a16:creationId xmlns:a16="http://schemas.microsoft.com/office/drawing/2014/main" xmlns="" id="{84F38D8D-3CDD-B88C-3747-3EC635A774B7}"/>
              </a:ext>
            </a:extLst>
          </p:cNvPr>
          <p:cNvSpPr txBox="1"/>
          <p:nvPr/>
        </p:nvSpPr>
        <p:spPr>
          <a:xfrm>
            <a:off x="-68843" y="4208682"/>
            <a:ext cx="2847220" cy="384721"/>
          </a:xfrm>
          <a:prstGeom prst="rect">
            <a:avLst/>
          </a:prstGeom>
        </p:spPr>
        <p:txBody>
          <a:bodyPr wrap="square" lIns="0" tIns="0" rIns="0" bIns="0" rtlCol="0" anchor="t">
            <a:spAutoFit/>
          </a:bodyPr>
          <a:lstStyle/>
          <a:p>
            <a:pPr algn="ctr">
              <a:spcBef>
                <a:spcPts val="720"/>
              </a:spcBef>
            </a:pPr>
            <a:r>
              <a:rPr lang="en-US" sz="2500" b="1" dirty="0">
                <a:solidFill>
                  <a:srgbClr val="C00000"/>
                </a:solidFill>
                <a:latin typeface="Arial" panose="020B0604020202020204" pitchFamily="34" charset="0"/>
                <a:cs typeface="Arial" panose="020B0604020202020204" pitchFamily="34" charset="0"/>
              </a:rPr>
              <a:t>61.4%</a:t>
            </a:r>
          </a:p>
        </p:txBody>
      </p:sp>
      <p:sp>
        <p:nvSpPr>
          <p:cNvPr id="6" name="TextBox 43">
            <a:extLst>
              <a:ext uri="{FF2B5EF4-FFF2-40B4-BE49-F238E27FC236}">
                <a16:creationId xmlns:a16="http://schemas.microsoft.com/office/drawing/2014/main" xmlns="" id="{EE100598-80CC-EFA8-6B35-52F804B2E319}"/>
              </a:ext>
            </a:extLst>
          </p:cNvPr>
          <p:cNvSpPr txBox="1"/>
          <p:nvPr/>
        </p:nvSpPr>
        <p:spPr>
          <a:xfrm>
            <a:off x="2420076" y="3919317"/>
            <a:ext cx="1630964" cy="207301"/>
          </a:xfrm>
          <a:prstGeom prst="rect">
            <a:avLst/>
          </a:prstGeom>
        </p:spPr>
        <p:txBody>
          <a:bodyPr wrap="square" lIns="0" tIns="0" rIns="0" bIns="0" rtlCol="0" anchor="t">
            <a:spAutoFit/>
          </a:bodyPr>
          <a:lstStyle/>
          <a:p>
            <a:pPr algn="ctr">
              <a:lnSpc>
                <a:spcPts val="1470"/>
              </a:lnSpc>
            </a:pPr>
            <a:r>
              <a:rPr lang="en-US" sz="2160" spc="34" dirty="0">
                <a:solidFill>
                  <a:schemeClr val="accent2">
                    <a:lumMod val="75000"/>
                  </a:schemeClr>
                </a:solidFill>
                <a:latin typeface="Arial" panose="020B0604020202020204" pitchFamily="34" charset="0"/>
                <a:cs typeface="Arial" panose="020B0604020202020204" pitchFamily="34" charset="0"/>
              </a:rPr>
              <a:t>Girls</a:t>
            </a:r>
          </a:p>
        </p:txBody>
      </p:sp>
      <p:sp>
        <p:nvSpPr>
          <p:cNvPr id="7" name="TextBox 6">
            <a:extLst>
              <a:ext uri="{FF2B5EF4-FFF2-40B4-BE49-F238E27FC236}">
                <a16:creationId xmlns:a16="http://schemas.microsoft.com/office/drawing/2014/main" xmlns="" id="{C294C04B-BD03-0A63-4669-B4A86EF8433C}"/>
              </a:ext>
            </a:extLst>
          </p:cNvPr>
          <p:cNvSpPr txBox="1"/>
          <p:nvPr/>
        </p:nvSpPr>
        <p:spPr>
          <a:xfrm>
            <a:off x="1691400" y="4208682"/>
            <a:ext cx="2847220" cy="384721"/>
          </a:xfrm>
          <a:prstGeom prst="rect">
            <a:avLst/>
          </a:prstGeom>
        </p:spPr>
        <p:txBody>
          <a:bodyPr wrap="square" lIns="0" tIns="0" rIns="0" bIns="0" rtlCol="0" anchor="t">
            <a:spAutoFit/>
          </a:bodyPr>
          <a:lstStyle/>
          <a:p>
            <a:pPr algn="ctr">
              <a:spcBef>
                <a:spcPts val="720"/>
              </a:spcBef>
            </a:pPr>
            <a:r>
              <a:rPr lang="en-US" sz="2500" b="1" dirty="0">
                <a:solidFill>
                  <a:srgbClr val="C00000"/>
                </a:solidFill>
                <a:latin typeface="Arial" panose="020B0604020202020204" pitchFamily="34" charset="0"/>
                <a:cs typeface="Arial" panose="020B0604020202020204" pitchFamily="34" charset="0"/>
              </a:rPr>
              <a:t>38.6%</a:t>
            </a:r>
          </a:p>
        </p:txBody>
      </p:sp>
      <p:sp>
        <p:nvSpPr>
          <p:cNvPr id="35" name="TextBox 43">
            <a:extLst>
              <a:ext uri="{FF2B5EF4-FFF2-40B4-BE49-F238E27FC236}">
                <a16:creationId xmlns:a16="http://schemas.microsoft.com/office/drawing/2014/main" xmlns="" id="{65B5C56E-55F4-2528-DD2D-49640001C1F8}"/>
              </a:ext>
            </a:extLst>
          </p:cNvPr>
          <p:cNvSpPr txBox="1"/>
          <p:nvPr/>
        </p:nvSpPr>
        <p:spPr>
          <a:xfrm>
            <a:off x="5007448" y="3919317"/>
            <a:ext cx="1630964" cy="207301"/>
          </a:xfrm>
          <a:prstGeom prst="rect">
            <a:avLst/>
          </a:prstGeom>
        </p:spPr>
        <p:txBody>
          <a:bodyPr wrap="square" lIns="0" tIns="0" rIns="0" bIns="0" rtlCol="0" anchor="t">
            <a:spAutoFit/>
          </a:bodyPr>
          <a:lstStyle/>
          <a:p>
            <a:pPr algn="ctr">
              <a:lnSpc>
                <a:spcPts val="1470"/>
              </a:lnSpc>
            </a:pPr>
            <a:r>
              <a:rPr lang="en-US" sz="2160" spc="34" dirty="0">
                <a:solidFill>
                  <a:schemeClr val="accent2">
                    <a:lumMod val="75000"/>
                  </a:schemeClr>
                </a:solidFill>
                <a:latin typeface="Arial" panose="020B0604020202020204" pitchFamily="34" charset="0"/>
                <a:cs typeface="Arial" panose="020B0604020202020204" pitchFamily="34" charset="0"/>
              </a:rPr>
              <a:t>Urbans</a:t>
            </a:r>
          </a:p>
        </p:txBody>
      </p:sp>
      <p:sp>
        <p:nvSpPr>
          <p:cNvPr id="37" name="TextBox 36">
            <a:extLst>
              <a:ext uri="{FF2B5EF4-FFF2-40B4-BE49-F238E27FC236}">
                <a16:creationId xmlns:a16="http://schemas.microsoft.com/office/drawing/2014/main" xmlns="" id="{F7B01908-27E5-5E58-FA49-B44899FAA6E4}"/>
              </a:ext>
            </a:extLst>
          </p:cNvPr>
          <p:cNvSpPr txBox="1"/>
          <p:nvPr/>
        </p:nvSpPr>
        <p:spPr>
          <a:xfrm>
            <a:off x="4414772" y="4190292"/>
            <a:ext cx="2847220" cy="384721"/>
          </a:xfrm>
          <a:prstGeom prst="rect">
            <a:avLst/>
          </a:prstGeom>
        </p:spPr>
        <p:txBody>
          <a:bodyPr wrap="square" lIns="0" tIns="0" rIns="0" bIns="0" rtlCol="0" anchor="t">
            <a:spAutoFit/>
          </a:bodyPr>
          <a:lstStyle/>
          <a:p>
            <a:pPr algn="ctr">
              <a:spcBef>
                <a:spcPts val="720"/>
              </a:spcBef>
            </a:pPr>
            <a:r>
              <a:rPr lang="en-US" sz="2500" b="1" dirty="0">
                <a:solidFill>
                  <a:srgbClr val="C00000"/>
                </a:solidFill>
                <a:latin typeface="Arial" panose="020B0604020202020204" pitchFamily="34" charset="0"/>
                <a:cs typeface="Arial" panose="020B0604020202020204" pitchFamily="34" charset="0"/>
              </a:rPr>
              <a:t>23.6%</a:t>
            </a:r>
          </a:p>
        </p:txBody>
      </p:sp>
      <p:sp>
        <p:nvSpPr>
          <p:cNvPr id="39" name="TextBox 43">
            <a:extLst>
              <a:ext uri="{FF2B5EF4-FFF2-40B4-BE49-F238E27FC236}">
                <a16:creationId xmlns:a16="http://schemas.microsoft.com/office/drawing/2014/main" xmlns="" id="{2EA0A371-E857-4FDF-575B-290A53C25DAA}"/>
              </a:ext>
            </a:extLst>
          </p:cNvPr>
          <p:cNvSpPr txBox="1"/>
          <p:nvPr/>
        </p:nvSpPr>
        <p:spPr>
          <a:xfrm>
            <a:off x="7036232" y="3919317"/>
            <a:ext cx="1630964" cy="207301"/>
          </a:xfrm>
          <a:prstGeom prst="rect">
            <a:avLst/>
          </a:prstGeom>
        </p:spPr>
        <p:txBody>
          <a:bodyPr wrap="square" lIns="0" tIns="0" rIns="0" bIns="0" rtlCol="0" anchor="t">
            <a:spAutoFit/>
          </a:bodyPr>
          <a:lstStyle/>
          <a:p>
            <a:pPr algn="ctr">
              <a:lnSpc>
                <a:spcPts val="1470"/>
              </a:lnSpc>
            </a:pPr>
            <a:r>
              <a:rPr lang="en-US" sz="2160" spc="34" dirty="0">
                <a:solidFill>
                  <a:schemeClr val="accent2">
                    <a:lumMod val="75000"/>
                  </a:schemeClr>
                </a:solidFill>
                <a:latin typeface="Arial" panose="020B0604020202020204" pitchFamily="34" charset="0"/>
                <a:cs typeface="Arial" panose="020B0604020202020204" pitchFamily="34" charset="0"/>
              </a:rPr>
              <a:t>Rural</a:t>
            </a:r>
          </a:p>
        </p:txBody>
      </p:sp>
      <p:pic>
        <p:nvPicPr>
          <p:cNvPr id="43" name="Picture 42">
            <a:extLst>
              <a:ext uri="{FF2B5EF4-FFF2-40B4-BE49-F238E27FC236}">
                <a16:creationId xmlns:a16="http://schemas.microsoft.com/office/drawing/2014/main" xmlns="" id="{262BD366-B707-B387-B826-088179544A96}"/>
              </a:ext>
            </a:extLst>
          </p:cNvPr>
          <p:cNvPicPr>
            <a:picLocks noChangeAspect="1"/>
          </p:cNvPicPr>
          <p:nvPr/>
        </p:nvPicPr>
        <p:blipFill>
          <a:blip r:embed="rId9"/>
          <a:stretch>
            <a:fillRect/>
          </a:stretch>
        </p:blipFill>
        <p:spPr>
          <a:xfrm>
            <a:off x="5192427" y="2236979"/>
            <a:ext cx="1261007" cy="1497031"/>
          </a:xfrm>
          <a:prstGeom prst="rect">
            <a:avLst/>
          </a:prstGeom>
        </p:spPr>
      </p:pic>
      <p:pic>
        <p:nvPicPr>
          <p:cNvPr id="44" name="Picture 43">
            <a:extLst>
              <a:ext uri="{FF2B5EF4-FFF2-40B4-BE49-F238E27FC236}">
                <a16:creationId xmlns:a16="http://schemas.microsoft.com/office/drawing/2014/main" xmlns="" id="{60ED7429-9A5A-652C-469B-A70DB3EE399D}"/>
              </a:ext>
            </a:extLst>
          </p:cNvPr>
          <p:cNvPicPr>
            <a:picLocks noChangeAspect="1"/>
          </p:cNvPicPr>
          <p:nvPr/>
        </p:nvPicPr>
        <p:blipFill>
          <a:blip r:embed="rId10"/>
          <a:stretch>
            <a:fillRect/>
          </a:stretch>
        </p:blipFill>
        <p:spPr>
          <a:xfrm>
            <a:off x="7261992" y="2236979"/>
            <a:ext cx="1179445" cy="1497031"/>
          </a:xfrm>
          <a:prstGeom prst="rect">
            <a:avLst/>
          </a:prstGeom>
        </p:spPr>
      </p:pic>
      <p:sp>
        <p:nvSpPr>
          <p:cNvPr id="8" name="Rectangle 7"/>
          <p:cNvSpPr/>
          <p:nvPr/>
        </p:nvSpPr>
        <p:spPr>
          <a:xfrm>
            <a:off x="7304929" y="4097282"/>
            <a:ext cx="1093569" cy="477054"/>
          </a:xfrm>
          <a:prstGeom prst="rect">
            <a:avLst/>
          </a:prstGeom>
        </p:spPr>
        <p:txBody>
          <a:bodyPr wrap="none">
            <a:spAutoFit/>
          </a:bodyPr>
          <a:lstStyle/>
          <a:p>
            <a:pPr algn="ctr">
              <a:spcBef>
                <a:spcPts val="720"/>
              </a:spcBef>
            </a:pPr>
            <a:r>
              <a:rPr lang="en-US" sz="2500" b="1" dirty="0">
                <a:solidFill>
                  <a:srgbClr val="C00000"/>
                </a:solidFill>
                <a:latin typeface="Arial" panose="020B0604020202020204" pitchFamily="34" charset="0"/>
                <a:cs typeface="Arial" panose="020B0604020202020204" pitchFamily="34" charset="0"/>
              </a:rPr>
              <a:t>76.4%</a:t>
            </a:r>
          </a:p>
        </p:txBody>
      </p:sp>
    </p:spTree>
    <p:extLst>
      <p:ext uri="{BB962C8B-B14F-4D97-AF65-F5344CB8AC3E}">
        <p14:creationId xmlns:p14="http://schemas.microsoft.com/office/powerpoint/2010/main" val="382555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1544523" y="1193943"/>
            <a:ext cx="4952731" cy="718145"/>
          </a:xfrm>
          <a:prstGeom prst="rect">
            <a:avLst/>
          </a:prstGeom>
        </p:spPr>
        <p:txBody>
          <a:bodyPr wrap="square" lIns="0" tIns="0" rIns="0" bIns="0" rtlCol="0" anchor="t">
            <a:spAutoFit/>
          </a:bodyPr>
          <a:lstStyle/>
          <a:p>
            <a:pPr algn="ctr">
              <a:lnSpc>
                <a:spcPts val="2772"/>
              </a:lnSpc>
            </a:pPr>
            <a:r>
              <a:rPr lang="en-US" sz="2400" dirty="0" err="1">
                <a:solidFill>
                  <a:srgbClr val="00B0F0"/>
                </a:solidFill>
                <a:latin typeface="Arial" panose="020B0604020202020204" pitchFamily="34" charset="0"/>
                <a:cs typeface="Arial" panose="020B0604020202020204" pitchFamily="34" charset="0"/>
              </a:rPr>
              <a:t>Tỷ</a:t>
            </a:r>
            <a:r>
              <a:rPr lang="en-US" sz="2400" dirty="0">
                <a:solidFill>
                  <a:srgbClr val="00B0F0"/>
                </a:solidFill>
                <a:latin typeface="Arial" panose="020B0604020202020204" pitchFamily="34" charset="0"/>
                <a:cs typeface="Arial" panose="020B0604020202020204" pitchFamily="34" charset="0"/>
              </a:rPr>
              <a:t> </a:t>
            </a:r>
            <a:r>
              <a:rPr lang="en-US" sz="2400" dirty="0" err="1">
                <a:solidFill>
                  <a:srgbClr val="00B0F0"/>
                </a:solidFill>
                <a:latin typeface="Arial" panose="020B0604020202020204" pitchFamily="34" charset="0"/>
                <a:cs typeface="Arial" panose="020B0604020202020204" pitchFamily="34" charset="0"/>
              </a:rPr>
              <a:t>lệ</a:t>
            </a:r>
            <a:r>
              <a:rPr lang="en-US" sz="2400" dirty="0">
                <a:solidFill>
                  <a:srgbClr val="00B0F0"/>
                </a:solidFill>
                <a:latin typeface="Arial" panose="020B0604020202020204" pitchFamily="34" charset="0"/>
                <a:cs typeface="Arial" panose="020B0604020202020204" pitchFamily="34" charset="0"/>
              </a:rPr>
              <a:t> </a:t>
            </a:r>
            <a:r>
              <a:rPr lang="en-US" sz="2400" dirty="0" err="1">
                <a:solidFill>
                  <a:srgbClr val="00B0F0"/>
                </a:solidFill>
                <a:latin typeface="Arial" panose="020B0604020202020204" pitchFamily="34" charset="0"/>
                <a:cs typeface="Arial" panose="020B0604020202020204" pitchFamily="34" charset="0"/>
              </a:rPr>
              <a:t>lao</a:t>
            </a:r>
            <a:r>
              <a:rPr lang="en-US" sz="2400" dirty="0">
                <a:solidFill>
                  <a:srgbClr val="00B0F0"/>
                </a:solidFill>
                <a:latin typeface="Arial" panose="020B0604020202020204" pitchFamily="34" charset="0"/>
                <a:cs typeface="Arial" panose="020B0604020202020204" pitchFamily="34" charset="0"/>
              </a:rPr>
              <a:t> </a:t>
            </a:r>
            <a:r>
              <a:rPr lang="en-US" sz="2400" dirty="0" err="1">
                <a:solidFill>
                  <a:srgbClr val="00B0F0"/>
                </a:solidFill>
                <a:latin typeface="Arial" panose="020B0604020202020204" pitchFamily="34" charset="0"/>
                <a:cs typeface="Arial" panose="020B0604020202020204" pitchFamily="34" charset="0"/>
              </a:rPr>
              <a:t>động</a:t>
            </a:r>
            <a:r>
              <a:rPr lang="en-US" sz="2400" dirty="0">
                <a:solidFill>
                  <a:srgbClr val="00B0F0"/>
                </a:solidFill>
                <a:latin typeface="Arial" panose="020B0604020202020204" pitchFamily="34" charset="0"/>
                <a:cs typeface="Arial" panose="020B0604020202020204" pitchFamily="34" charset="0"/>
              </a:rPr>
              <a:t> </a:t>
            </a:r>
            <a:r>
              <a:rPr lang="en-US" sz="2400" dirty="0" err="1">
                <a:solidFill>
                  <a:srgbClr val="00B0F0"/>
                </a:solidFill>
                <a:latin typeface="Arial" panose="020B0604020202020204" pitchFamily="34" charset="0"/>
                <a:cs typeface="Arial" panose="020B0604020202020204" pitchFamily="34" charset="0"/>
              </a:rPr>
              <a:t>trẻ</a:t>
            </a:r>
            <a:r>
              <a:rPr lang="en-US" sz="2400" dirty="0">
                <a:solidFill>
                  <a:srgbClr val="00B0F0"/>
                </a:solidFill>
                <a:latin typeface="Arial" panose="020B0604020202020204" pitchFamily="34" charset="0"/>
                <a:cs typeface="Arial" panose="020B0604020202020204" pitchFamily="34" charset="0"/>
              </a:rPr>
              <a:t> </a:t>
            </a:r>
            <a:r>
              <a:rPr lang="en-US" sz="2400" dirty="0" err="1">
                <a:solidFill>
                  <a:srgbClr val="00B0F0"/>
                </a:solidFill>
                <a:latin typeface="Arial" panose="020B0604020202020204" pitchFamily="34" charset="0"/>
                <a:cs typeface="Arial" panose="020B0604020202020204" pitchFamily="34" charset="0"/>
              </a:rPr>
              <a:t>em</a:t>
            </a:r>
            <a:r>
              <a:rPr lang="en-US" sz="2400" dirty="0">
                <a:solidFill>
                  <a:srgbClr val="00B0F0"/>
                </a:solidFill>
                <a:latin typeface="Arial" panose="020B0604020202020204" pitchFamily="34" charset="0"/>
                <a:cs typeface="Arial" panose="020B0604020202020204" pitchFamily="34" charset="0"/>
              </a:rPr>
              <a:t> </a:t>
            </a:r>
            <a:r>
              <a:rPr lang="en-US" sz="2400" dirty="0" err="1">
                <a:solidFill>
                  <a:srgbClr val="00B0F0"/>
                </a:solidFill>
                <a:latin typeface="Arial" panose="020B0604020202020204" pitchFamily="34" charset="0"/>
                <a:cs typeface="Arial" panose="020B0604020202020204" pitchFamily="34" charset="0"/>
              </a:rPr>
              <a:t>theo</a:t>
            </a:r>
            <a:r>
              <a:rPr lang="en-US" sz="2400" dirty="0">
                <a:solidFill>
                  <a:srgbClr val="00B0F0"/>
                </a:solidFill>
                <a:latin typeface="Arial" panose="020B0604020202020204" pitchFamily="34" charset="0"/>
                <a:cs typeface="Arial" panose="020B0604020202020204" pitchFamily="34" charset="0"/>
              </a:rPr>
              <a:t> </a:t>
            </a:r>
            <a:r>
              <a:rPr lang="en-US" sz="2400" dirty="0" err="1">
                <a:solidFill>
                  <a:srgbClr val="00B0F0"/>
                </a:solidFill>
                <a:latin typeface="Arial" panose="020B0604020202020204" pitchFamily="34" charset="0"/>
                <a:cs typeface="Arial" panose="020B0604020202020204" pitchFamily="34" charset="0"/>
              </a:rPr>
              <a:t>giới</a:t>
            </a:r>
            <a:r>
              <a:rPr lang="en-US" sz="2400" dirty="0">
                <a:solidFill>
                  <a:srgbClr val="00B0F0"/>
                </a:solidFill>
                <a:latin typeface="Arial" panose="020B0604020202020204" pitchFamily="34" charset="0"/>
                <a:cs typeface="Arial" panose="020B0604020202020204" pitchFamily="34" charset="0"/>
              </a:rPr>
              <a:t> </a:t>
            </a:r>
            <a:r>
              <a:rPr lang="en-US" sz="2400" dirty="0" err="1">
                <a:solidFill>
                  <a:srgbClr val="00B0F0"/>
                </a:solidFill>
                <a:latin typeface="Arial" panose="020B0604020202020204" pitchFamily="34" charset="0"/>
                <a:cs typeface="Arial" panose="020B0604020202020204" pitchFamily="34" charset="0"/>
              </a:rPr>
              <a:t>tính</a:t>
            </a:r>
            <a:r>
              <a:rPr lang="en-US" sz="2400" dirty="0">
                <a:solidFill>
                  <a:srgbClr val="00B0F0"/>
                </a:solidFill>
                <a:latin typeface="Arial" panose="020B0604020202020204" pitchFamily="34" charset="0"/>
                <a:cs typeface="Arial" panose="020B0604020202020204" pitchFamily="34" charset="0"/>
              </a:rPr>
              <a:t> và độ </a:t>
            </a:r>
            <a:r>
              <a:rPr lang="en-US" sz="2400" dirty="0" err="1">
                <a:solidFill>
                  <a:srgbClr val="00B0F0"/>
                </a:solidFill>
                <a:latin typeface="Arial" panose="020B0604020202020204" pitchFamily="34" charset="0"/>
                <a:cs typeface="Arial" panose="020B0604020202020204" pitchFamily="34" charset="0"/>
              </a:rPr>
              <a:t>tuổi</a:t>
            </a:r>
            <a:r>
              <a:rPr lang="en-US" sz="2400" dirty="0">
                <a:solidFill>
                  <a:srgbClr val="00B0F0"/>
                </a:solidFill>
                <a:latin typeface="Arial" panose="020B0604020202020204" pitchFamily="34" charset="0"/>
                <a:cs typeface="Arial" panose="020B0604020202020204" pitchFamily="34" charset="0"/>
              </a:rPr>
              <a:t> (%)</a:t>
            </a:r>
          </a:p>
        </p:txBody>
      </p:sp>
      <p:sp>
        <p:nvSpPr>
          <p:cNvPr id="2" name="Rectangle 1"/>
          <p:cNvSpPr/>
          <p:nvPr/>
        </p:nvSpPr>
        <p:spPr>
          <a:xfrm>
            <a:off x="159817" y="4144177"/>
            <a:ext cx="8896846" cy="1089529"/>
          </a:xfrm>
          <a:prstGeom prst="rect">
            <a:avLst/>
          </a:prstGeom>
        </p:spPr>
        <p:txBody>
          <a:bodyPr wrap="square">
            <a:spAutoFit/>
          </a:bodyPr>
          <a:lstStyle/>
          <a:p>
            <a:r>
              <a:rPr lang="en-GB" sz="2160" dirty="0">
                <a:solidFill>
                  <a:srgbClr val="FF0000"/>
                </a:solidFill>
                <a:latin typeface="Arial" panose="020B0604020202020204" pitchFamily="34" charset="0"/>
                <a:ea typeface="Calibri" panose="020F0502020204030204" pitchFamily="34" charset="0"/>
                <a:cs typeface="Arial" panose="020B0604020202020204" pitchFamily="34" charset="0"/>
              </a:rPr>
              <a:t>In the older age group, the higher the rate of children of child labour among total number of children; The rate of child labour among boys is higher than that of girls</a:t>
            </a:r>
            <a:endParaRPr lang="en-US" sz="2160" dirty="0">
              <a:solidFill>
                <a:srgbClr val="FF0000"/>
              </a:solidFill>
              <a:latin typeface="Arial" panose="020B0604020202020204" pitchFamily="34" charset="0"/>
              <a:cs typeface="Arial" panose="020B0604020202020204" pitchFamily="34" charset="0"/>
            </a:endParaRPr>
          </a:p>
        </p:txBody>
      </p:sp>
      <p:sp>
        <p:nvSpPr>
          <p:cNvPr id="14" name="AutoShape 28"/>
          <p:cNvSpPr/>
          <p:nvPr/>
        </p:nvSpPr>
        <p:spPr>
          <a:xfrm>
            <a:off x="-1429544" y="-1051117"/>
            <a:ext cx="2592608" cy="2566351"/>
          </a:xfrm>
          <a:prstGeom prst="line">
            <a:avLst/>
          </a:prstGeom>
          <a:ln w="28575" cap="flat">
            <a:solidFill>
              <a:srgbClr val="8CA9AD"/>
            </a:solidFill>
            <a:prstDash val="solid"/>
            <a:headEnd type="none" w="sm" len="sm"/>
            <a:tailEnd type="none" w="sm" len="sm"/>
          </a:ln>
        </p:spPr>
        <p:txBody>
          <a:bodyPr/>
          <a:lstStyle/>
          <a:p>
            <a:endParaRPr lang="en-GB"/>
          </a:p>
        </p:txBody>
      </p:sp>
      <p:sp>
        <p:nvSpPr>
          <p:cNvPr id="17" name="AutoShape 29"/>
          <p:cNvSpPr/>
          <p:nvPr/>
        </p:nvSpPr>
        <p:spPr>
          <a:xfrm>
            <a:off x="-1536517" y="-894778"/>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18" name="AutoShape 31"/>
          <p:cNvSpPr/>
          <p:nvPr/>
        </p:nvSpPr>
        <p:spPr>
          <a:xfrm>
            <a:off x="-1689645" y="-522409"/>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19" name="AutoShape 32"/>
          <p:cNvSpPr/>
          <p:nvPr/>
        </p:nvSpPr>
        <p:spPr>
          <a:xfrm>
            <a:off x="-1761572" y="-302571"/>
            <a:ext cx="2173837" cy="2173837"/>
          </a:xfrm>
          <a:prstGeom prst="line">
            <a:avLst/>
          </a:prstGeom>
          <a:ln w="28575" cap="flat">
            <a:solidFill>
              <a:srgbClr val="8CA9AD"/>
            </a:solidFill>
            <a:prstDash val="solid"/>
            <a:headEnd type="none" w="sm" len="sm"/>
            <a:tailEnd type="none" w="sm" len="sm"/>
          </a:ln>
        </p:spPr>
        <p:txBody>
          <a:bodyPr/>
          <a:lstStyle/>
          <a:p>
            <a:endParaRPr lang="en-GB"/>
          </a:p>
        </p:txBody>
      </p:sp>
      <p:sp>
        <p:nvSpPr>
          <p:cNvPr id="20" name="AutoShape 33"/>
          <p:cNvSpPr/>
          <p:nvPr/>
        </p:nvSpPr>
        <p:spPr>
          <a:xfrm>
            <a:off x="-1821982" y="-80709"/>
            <a:ext cx="1981799" cy="1992797"/>
          </a:xfrm>
          <a:prstGeom prst="line">
            <a:avLst/>
          </a:prstGeom>
          <a:ln w="28575" cap="flat">
            <a:solidFill>
              <a:srgbClr val="8CA9AD"/>
            </a:solidFill>
            <a:prstDash val="solid"/>
            <a:headEnd type="none" w="sm" len="sm"/>
            <a:tailEnd type="none" w="sm" len="sm"/>
          </a:ln>
        </p:spPr>
        <p:txBody>
          <a:bodyPr/>
          <a:lstStyle/>
          <a:p>
            <a:endParaRPr lang="en-GB"/>
          </a:p>
        </p:txBody>
      </p:sp>
      <p:graphicFrame>
        <p:nvGraphicFramePr>
          <p:cNvPr id="4" name="Chart 3">
            <a:extLst>
              <a:ext uri="{FF2B5EF4-FFF2-40B4-BE49-F238E27FC236}">
                <a16:creationId xmlns:a16="http://schemas.microsoft.com/office/drawing/2014/main" xmlns="" id="{274D4E2E-351B-11C1-539B-39206ACFFB37}"/>
              </a:ext>
            </a:extLst>
          </p:cNvPr>
          <p:cNvGraphicFramePr>
            <a:graphicFrameLocks/>
          </p:cNvGraphicFramePr>
          <p:nvPr>
            <p:extLst>
              <p:ext uri="{D42A27DB-BD31-4B8C-83A1-F6EECF244321}">
                <p14:modId xmlns:p14="http://schemas.microsoft.com/office/powerpoint/2010/main" val="396965596"/>
              </p:ext>
            </p:extLst>
          </p:nvPr>
        </p:nvGraphicFramePr>
        <p:xfrm>
          <a:off x="500332" y="1104181"/>
          <a:ext cx="8384876" cy="2950234"/>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34"/>
          <p:cNvSpPr txBox="1"/>
          <p:nvPr/>
        </p:nvSpPr>
        <p:spPr>
          <a:xfrm>
            <a:off x="1462609" y="210819"/>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CHILD LABOUR</a:t>
            </a:r>
            <a:endParaRPr lang="en-US" sz="28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363BA547-E87C-F665-748D-09395E4F7E08}"/>
              </a:ext>
            </a:extLst>
          </p:cNvPr>
          <p:cNvSpPr txBox="1"/>
          <p:nvPr/>
        </p:nvSpPr>
        <p:spPr>
          <a:xfrm>
            <a:off x="982909" y="3568148"/>
            <a:ext cx="865769" cy="338554"/>
          </a:xfrm>
          <a:prstGeom prst="rect">
            <a:avLst/>
          </a:prstGeom>
          <a:solidFill>
            <a:srgbClr val="FDF1EE"/>
          </a:solidFill>
        </p:spPr>
        <p:txBody>
          <a:bodyPr wrap="square" rtlCol="0">
            <a:spAutoFit/>
          </a:bodyPr>
          <a:lstStyle/>
          <a:p>
            <a:pPr algn="ctr"/>
            <a:r>
              <a:rPr lang="en-GB" sz="1600" dirty="0">
                <a:solidFill>
                  <a:schemeClr val="accent2"/>
                </a:solidFill>
              </a:rPr>
              <a:t>Boys</a:t>
            </a:r>
            <a:r>
              <a:rPr lang="en-GB" dirty="0"/>
              <a:t> </a:t>
            </a:r>
          </a:p>
        </p:txBody>
      </p:sp>
    </p:spTree>
    <p:extLst>
      <p:ext uri="{BB962C8B-B14F-4D97-AF65-F5344CB8AC3E}">
        <p14:creationId xmlns:p14="http://schemas.microsoft.com/office/powerpoint/2010/main" val="1082599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28"/>
          <p:cNvSpPr/>
          <p:nvPr/>
        </p:nvSpPr>
        <p:spPr>
          <a:xfrm>
            <a:off x="-1429544" y="-1051117"/>
            <a:ext cx="2592608" cy="2566351"/>
          </a:xfrm>
          <a:prstGeom prst="line">
            <a:avLst/>
          </a:prstGeom>
          <a:ln w="28575" cap="flat">
            <a:solidFill>
              <a:srgbClr val="8CA9AD"/>
            </a:solidFill>
            <a:prstDash val="solid"/>
            <a:headEnd type="none" w="sm" len="sm"/>
            <a:tailEnd type="none" w="sm" len="sm"/>
          </a:ln>
        </p:spPr>
        <p:txBody>
          <a:bodyPr/>
          <a:lstStyle/>
          <a:p>
            <a:endParaRPr lang="en-GB"/>
          </a:p>
        </p:txBody>
      </p:sp>
      <p:sp>
        <p:nvSpPr>
          <p:cNvPr id="31" name="AutoShape 29"/>
          <p:cNvSpPr/>
          <p:nvPr/>
        </p:nvSpPr>
        <p:spPr>
          <a:xfrm>
            <a:off x="-1536517" y="-894778"/>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32" name="AutoShape 31"/>
          <p:cNvSpPr/>
          <p:nvPr/>
        </p:nvSpPr>
        <p:spPr>
          <a:xfrm>
            <a:off x="-1689645" y="-522409"/>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33" name="AutoShape 32"/>
          <p:cNvSpPr/>
          <p:nvPr/>
        </p:nvSpPr>
        <p:spPr>
          <a:xfrm>
            <a:off x="-1761572" y="-302571"/>
            <a:ext cx="2173837" cy="2173837"/>
          </a:xfrm>
          <a:prstGeom prst="line">
            <a:avLst/>
          </a:prstGeom>
          <a:ln w="28575" cap="flat">
            <a:solidFill>
              <a:srgbClr val="8CA9AD"/>
            </a:solidFill>
            <a:prstDash val="solid"/>
            <a:headEnd type="none" w="sm" len="sm"/>
            <a:tailEnd type="none" w="sm" len="sm"/>
          </a:ln>
        </p:spPr>
        <p:txBody>
          <a:bodyPr/>
          <a:lstStyle/>
          <a:p>
            <a:endParaRPr lang="en-GB"/>
          </a:p>
        </p:txBody>
      </p:sp>
      <p:sp>
        <p:nvSpPr>
          <p:cNvPr id="34" name="AutoShape 33"/>
          <p:cNvSpPr/>
          <p:nvPr/>
        </p:nvSpPr>
        <p:spPr>
          <a:xfrm>
            <a:off x="-1821982" y="-80709"/>
            <a:ext cx="1981799" cy="1992797"/>
          </a:xfrm>
          <a:prstGeom prst="line">
            <a:avLst/>
          </a:prstGeom>
          <a:ln w="28575" cap="flat">
            <a:solidFill>
              <a:srgbClr val="8CA9AD"/>
            </a:solidFill>
            <a:prstDash val="solid"/>
            <a:headEnd type="none" w="sm" len="sm"/>
            <a:tailEnd type="none" w="sm" len="sm"/>
          </a:ln>
        </p:spPr>
        <p:txBody>
          <a:bodyPr/>
          <a:lstStyle/>
          <a:p>
            <a:endParaRPr lang="en-GB"/>
          </a:p>
        </p:txBody>
      </p:sp>
      <p:graphicFrame>
        <p:nvGraphicFramePr>
          <p:cNvPr id="17" name="Chart 16"/>
          <p:cNvGraphicFramePr>
            <a:graphicFrameLocks/>
          </p:cNvGraphicFramePr>
          <p:nvPr>
            <p:extLst>
              <p:ext uri="{D42A27DB-BD31-4B8C-83A1-F6EECF244321}">
                <p14:modId xmlns:p14="http://schemas.microsoft.com/office/powerpoint/2010/main" val="3878704067"/>
              </p:ext>
            </p:extLst>
          </p:nvPr>
        </p:nvGraphicFramePr>
        <p:xfrm>
          <a:off x="159818" y="784346"/>
          <a:ext cx="8449344" cy="421148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34"/>
          <p:cNvSpPr txBox="1"/>
          <p:nvPr/>
        </p:nvSpPr>
        <p:spPr>
          <a:xfrm>
            <a:off x="1462609" y="210819"/>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CHILD LABOUR</a:t>
            </a:r>
            <a:endParaRPr lang="en-US" sz="2800" b="1" dirty="0">
              <a:solidFill>
                <a:srgbClr val="00206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019D70C5-18AA-83E8-32B2-DE1224538FC8}"/>
              </a:ext>
            </a:extLst>
          </p:cNvPr>
          <p:cNvSpPr txBox="1"/>
          <p:nvPr/>
        </p:nvSpPr>
        <p:spPr>
          <a:xfrm>
            <a:off x="982909" y="3737113"/>
            <a:ext cx="2078343" cy="800219"/>
          </a:xfrm>
          <a:prstGeom prst="rect">
            <a:avLst/>
          </a:prstGeom>
          <a:solidFill>
            <a:srgbClr val="FDF1EE"/>
          </a:solidFill>
        </p:spPr>
        <p:txBody>
          <a:bodyPr wrap="square" rtlCol="0">
            <a:spAutoFit/>
          </a:bodyPr>
          <a:lstStyle/>
          <a:p>
            <a:pPr algn="ctr"/>
            <a:r>
              <a:rPr lang="en-GB" sz="1600" b="1" dirty="0"/>
              <a:t>Children in child labour </a:t>
            </a:r>
          </a:p>
          <a:p>
            <a:pPr algn="ctr"/>
            <a:endParaRPr lang="en-GB" b="1" dirty="0"/>
          </a:p>
        </p:txBody>
      </p:sp>
      <p:sp>
        <p:nvSpPr>
          <p:cNvPr id="3" name="TextBox 2">
            <a:extLst>
              <a:ext uri="{FF2B5EF4-FFF2-40B4-BE49-F238E27FC236}">
                <a16:creationId xmlns:a16="http://schemas.microsoft.com/office/drawing/2014/main" xmlns="" id="{7C8F3D47-51D7-1DC8-A425-E71361484152}"/>
              </a:ext>
            </a:extLst>
          </p:cNvPr>
          <p:cNvSpPr txBox="1"/>
          <p:nvPr/>
        </p:nvSpPr>
        <p:spPr>
          <a:xfrm>
            <a:off x="3490515" y="3852258"/>
            <a:ext cx="2162969" cy="338554"/>
          </a:xfrm>
          <a:prstGeom prst="rect">
            <a:avLst/>
          </a:prstGeom>
          <a:solidFill>
            <a:srgbClr val="FDF1EE"/>
          </a:solidFill>
        </p:spPr>
        <p:txBody>
          <a:bodyPr wrap="square" rtlCol="0">
            <a:spAutoFit/>
          </a:bodyPr>
          <a:lstStyle/>
          <a:p>
            <a:r>
              <a:rPr lang="en-GB" sz="1600" b="1" dirty="0">
                <a:latin typeface="Segoe UI Web (West European)"/>
              </a:rPr>
              <a:t>Working children </a:t>
            </a:r>
            <a:endParaRPr lang="en-GB" sz="1600" b="1" dirty="0"/>
          </a:p>
        </p:txBody>
      </p:sp>
      <p:sp>
        <p:nvSpPr>
          <p:cNvPr id="4" name="TextBox 3">
            <a:extLst>
              <a:ext uri="{FF2B5EF4-FFF2-40B4-BE49-F238E27FC236}">
                <a16:creationId xmlns:a16="http://schemas.microsoft.com/office/drawing/2014/main" xmlns="" id="{5EB009BE-F542-E0C4-E429-6137992FE9F0}"/>
              </a:ext>
            </a:extLst>
          </p:cNvPr>
          <p:cNvSpPr txBox="1"/>
          <p:nvPr/>
        </p:nvSpPr>
        <p:spPr>
          <a:xfrm>
            <a:off x="2138246" y="4597897"/>
            <a:ext cx="2246244" cy="307777"/>
          </a:xfrm>
          <a:prstGeom prst="rect">
            <a:avLst/>
          </a:prstGeom>
          <a:solidFill>
            <a:srgbClr val="FDF1EE"/>
          </a:solidFill>
        </p:spPr>
        <p:txBody>
          <a:bodyPr wrap="square" rtlCol="0">
            <a:spAutoFit/>
          </a:bodyPr>
          <a:lstStyle/>
          <a:p>
            <a:r>
              <a:rPr lang="en-GB" dirty="0"/>
              <a:t>Attending school</a:t>
            </a:r>
          </a:p>
        </p:txBody>
      </p:sp>
    </p:spTree>
    <p:extLst>
      <p:ext uri="{BB962C8B-B14F-4D97-AF65-F5344CB8AC3E}">
        <p14:creationId xmlns:p14="http://schemas.microsoft.com/office/powerpoint/2010/main" val="137310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36"/>
          <p:cNvSpPr txBox="1">
            <a:spLocks noGrp="1"/>
          </p:cNvSpPr>
          <p:nvPr>
            <p:ph type="title"/>
          </p:nvPr>
        </p:nvSpPr>
        <p:spPr>
          <a:xfrm>
            <a:off x="808788" y="151022"/>
            <a:ext cx="7708200" cy="572700"/>
          </a:xfrm>
          <a:prstGeom prst="rect">
            <a:avLst/>
          </a:prstGeom>
        </p:spPr>
        <p:txBody>
          <a:bodyPr spcFirstLastPara="1" wrap="square" lIns="91425" tIns="91425" rIns="91425" bIns="91425" anchor="t" anchorCtr="0">
            <a:noAutofit/>
          </a:bodyPr>
          <a:lstStyle/>
          <a:p>
            <a:pPr lvl="0"/>
            <a:r>
              <a:rPr lang="en-GB" dirty="0">
                <a:latin typeface="+mj-lt"/>
              </a:rPr>
              <a:t>GENERAL CONTEXT</a:t>
            </a:r>
            <a:endParaRPr dirty="0">
              <a:latin typeface="+mj-lt"/>
            </a:endParaRPr>
          </a:p>
        </p:txBody>
      </p:sp>
      <p:sp>
        <p:nvSpPr>
          <p:cNvPr id="1073" name="Google Shape;1073;p36"/>
          <p:cNvSpPr txBox="1"/>
          <p:nvPr/>
        </p:nvSpPr>
        <p:spPr>
          <a:xfrm>
            <a:off x="419669" y="1284820"/>
            <a:ext cx="8278283" cy="3858680"/>
          </a:xfrm>
          <a:prstGeom prst="rect">
            <a:avLst/>
          </a:prstGeom>
          <a:noFill/>
          <a:ln>
            <a:noFill/>
          </a:ln>
        </p:spPr>
        <p:txBody>
          <a:bodyPr spcFirstLastPara="1" wrap="square" lIns="91425" tIns="91425" rIns="91425" bIns="91425" anchor="t" anchorCtr="0">
            <a:noAutofit/>
          </a:bodyPr>
          <a:lstStyle/>
          <a:p>
            <a:pPr marL="357188" indent="-357188" algn="just">
              <a:spcBef>
                <a:spcPts val="1200"/>
              </a:spcBef>
              <a:buFont typeface="Wingdings" panose="05000000000000000000" pitchFamily="2" charset="2"/>
              <a:buChar char="Ø"/>
            </a:pPr>
            <a:r>
              <a:rPr lang="en-GB" sz="2000" dirty="0">
                <a:solidFill>
                  <a:srgbClr val="002060"/>
                </a:solidFill>
              </a:rPr>
              <a:t>Viet Nam is one of the leading countries with great efforts to protect children's rights. 
Vietnam was the first country in Asia and the second country in the world to ratify the United Nations Convention on the Rights of the Child on February 20, 1990 
Article 37 of the 2013 Constitution stipulates: "Children shall be protected, cared for, and educated by the State, families, and society; they shall participate in issues concerning children... It is strictly prohibited to abuse, torture, abuse, neglect and exploit labour and other acts that violate children's rights."</a:t>
            </a:r>
            <a:endParaRPr lang="en-US" sz="2000" dirty="0">
              <a:solidFill>
                <a:srgbClr val="002060"/>
              </a:solidFill>
            </a:endParaRPr>
          </a:p>
        </p:txBody>
      </p:sp>
      <p:sp>
        <p:nvSpPr>
          <p:cNvPr id="1074" name="Google Shape;1074;p36"/>
          <p:cNvSpPr txBox="1"/>
          <p:nvPr/>
        </p:nvSpPr>
        <p:spPr>
          <a:xfrm>
            <a:off x="627825" y="1013289"/>
            <a:ext cx="8070127" cy="354600"/>
          </a:xfrm>
          <a:prstGeom prst="rect">
            <a:avLst/>
          </a:prstGeom>
          <a:noFill/>
          <a:ln>
            <a:noFill/>
          </a:ln>
        </p:spPr>
        <p:txBody>
          <a:bodyPr spcFirstLastPara="1" wrap="square" lIns="91425" tIns="91425" rIns="91425" bIns="91425" anchor="ctr" anchorCtr="0">
            <a:noAutofit/>
          </a:bodyPr>
          <a:lstStyle/>
          <a:p>
            <a:pPr lvl="0"/>
            <a:r>
              <a:rPr lang="en-GB" sz="3000" dirty="0">
                <a:solidFill>
                  <a:schemeClr val="accent1"/>
                </a:solidFill>
                <a:latin typeface="+mj-lt"/>
                <a:ea typeface="Allerta Stencil"/>
                <a:cs typeface="Allerta Stencil"/>
                <a:sym typeface="Allerta Stencil"/>
              </a:rPr>
              <a:t>Education and investment for children</a:t>
            </a:r>
            <a:endParaRPr sz="3000" dirty="0">
              <a:solidFill>
                <a:schemeClr val="accent1"/>
              </a:solidFill>
              <a:latin typeface="+mj-lt"/>
              <a:ea typeface="Allerta Stencil"/>
              <a:cs typeface="Allerta Stencil"/>
              <a:sym typeface="Allerta Stenci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574188451"/>
              </p:ext>
            </p:extLst>
          </p:nvPr>
        </p:nvGraphicFramePr>
        <p:xfrm>
          <a:off x="307571" y="806335"/>
          <a:ext cx="8711738"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34"/>
          <p:cNvSpPr txBox="1"/>
          <p:nvPr/>
        </p:nvSpPr>
        <p:spPr>
          <a:xfrm>
            <a:off x="1462609" y="210819"/>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CHILD LABOUR</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73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28"/>
          <p:cNvSpPr/>
          <p:nvPr/>
        </p:nvSpPr>
        <p:spPr>
          <a:xfrm>
            <a:off x="-1429544" y="-1051117"/>
            <a:ext cx="2592608" cy="2566351"/>
          </a:xfrm>
          <a:prstGeom prst="line">
            <a:avLst/>
          </a:prstGeom>
          <a:ln w="28575" cap="flat">
            <a:solidFill>
              <a:srgbClr val="8CA9AD"/>
            </a:solidFill>
            <a:prstDash val="solid"/>
            <a:headEnd type="none" w="sm" len="sm"/>
            <a:tailEnd type="none" w="sm" len="sm"/>
          </a:ln>
        </p:spPr>
        <p:txBody>
          <a:bodyPr/>
          <a:lstStyle/>
          <a:p>
            <a:endParaRPr lang="en-GB"/>
          </a:p>
        </p:txBody>
      </p:sp>
      <p:sp>
        <p:nvSpPr>
          <p:cNvPr id="17" name="AutoShape 29"/>
          <p:cNvSpPr/>
          <p:nvPr/>
        </p:nvSpPr>
        <p:spPr>
          <a:xfrm>
            <a:off x="-1536517" y="-894778"/>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18" name="AutoShape 31"/>
          <p:cNvSpPr/>
          <p:nvPr/>
        </p:nvSpPr>
        <p:spPr>
          <a:xfrm>
            <a:off x="-1689645" y="-522409"/>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19" name="AutoShape 32"/>
          <p:cNvSpPr/>
          <p:nvPr/>
        </p:nvSpPr>
        <p:spPr>
          <a:xfrm>
            <a:off x="-1761572" y="-302571"/>
            <a:ext cx="2173837" cy="2173837"/>
          </a:xfrm>
          <a:prstGeom prst="line">
            <a:avLst/>
          </a:prstGeom>
          <a:ln w="28575" cap="flat">
            <a:solidFill>
              <a:srgbClr val="8CA9AD"/>
            </a:solidFill>
            <a:prstDash val="solid"/>
            <a:headEnd type="none" w="sm" len="sm"/>
            <a:tailEnd type="none" w="sm" len="sm"/>
          </a:ln>
        </p:spPr>
        <p:txBody>
          <a:bodyPr/>
          <a:lstStyle/>
          <a:p>
            <a:endParaRPr lang="en-GB"/>
          </a:p>
        </p:txBody>
      </p:sp>
      <p:sp>
        <p:nvSpPr>
          <p:cNvPr id="20" name="AutoShape 33"/>
          <p:cNvSpPr/>
          <p:nvPr/>
        </p:nvSpPr>
        <p:spPr>
          <a:xfrm>
            <a:off x="-1821982" y="-80709"/>
            <a:ext cx="1981799" cy="1992797"/>
          </a:xfrm>
          <a:prstGeom prst="line">
            <a:avLst/>
          </a:prstGeom>
          <a:ln w="28575" cap="flat">
            <a:solidFill>
              <a:srgbClr val="8CA9AD"/>
            </a:solidFill>
            <a:prstDash val="solid"/>
            <a:headEnd type="none" w="sm" len="sm"/>
            <a:tailEnd type="none" w="sm" len="sm"/>
          </a:ln>
        </p:spPr>
        <p:txBody>
          <a:bodyPr/>
          <a:lstStyle/>
          <a:p>
            <a:endParaRPr lang="en-GB"/>
          </a:p>
        </p:txBody>
      </p:sp>
      <p:graphicFrame>
        <p:nvGraphicFramePr>
          <p:cNvPr id="21" name="Chart 20"/>
          <p:cNvGraphicFramePr>
            <a:graphicFrameLocks/>
          </p:cNvGraphicFramePr>
          <p:nvPr>
            <p:extLst>
              <p:ext uri="{D42A27DB-BD31-4B8C-83A1-F6EECF244321}">
                <p14:modId xmlns:p14="http://schemas.microsoft.com/office/powerpoint/2010/main" val="2130665795"/>
              </p:ext>
            </p:extLst>
          </p:nvPr>
        </p:nvGraphicFramePr>
        <p:xfrm>
          <a:off x="266790" y="1226029"/>
          <a:ext cx="8678802" cy="376003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631056" y="795142"/>
            <a:ext cx="5697156" cy="430887"/>
          </a:xfrm>
          <a:prstGeom prst="rect">
            <a:avLst/>
          </a:prstGeom>
          <a:noFill/>
        </p:spPr>
        <p:txBody>
          <a:bodyPr wrap="square" rtlCol="0">
            <a:spAutoFit/>
          </a:bodyPr>
          <a:lstStyle/>
          <a:p>
            <a:r>
              <a:rPr lang="en-GB" sz="2200" kern="1200" dirty="0">
                <a:solidFill>
                  <a:srgbClr val="0070C0"/>
                </a:solidFill>
                <a:latin typeface="+mn-lt"/>
                <a:ea typeface="+mn-ea"/>
                <a:cs typeface="+mn-cs"/>
              </a:rPr>
              <a:t>Distribution of children in child labour by job</a:t>
            </a:r>
            <a:endParaRPr lang="en-US" sz="2200" kern="1200" dirty="0">
              <a:solidFill>
                <a:srgbClr val="0070C0"/>
              </a:solidFill>
              <a:latin typeface="+mn-lt"/>
              <a:ea typeface="+mn-ea"/>
              <a:cs typeface="+mn-cs"/>
            </a:endParaRPr>
          </a:p>
        </p:txBody>
      </p:sp>
      <p:sp>
        <p:nvSpPr>
          <p:cNvPr id="22" name="TextBox 34"/>
          <p:cNvSpPr txBox="1"/>
          <p:nvPr/>
        </p:nvSpPr>
        <p:spPr>
          <a:xfrm>
            <a:off x="1462609" y="210819"/>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CHILD LABOUR</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116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6"/>
          <p:cNvGrpSpPr/>
          <p:nvPr/>
        </p:nvGrpSpPr>
        <p:grpSpPr>
          <a:xfrm rot="8100000">
            <a:off x="8380429" y="-620491"/>
            <a:ext cx="3707699" cy="1782548"/>
            <a:chOff x="0" y="0"/>
            <a:chExt cx="660400" cy="317500"/>
          </a:xfrm>
        </p:grpSpPr>
        <p:sp>
          <p:nvSpPr>
            <p:cNvPr id="17" name="Freeform 17"/>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18" name="TextBox 18"/>
            <p:cNvSpPr txBox="1"/>
            <p:nvPr/>
          </p:nvSpPr>
          <p:spPr>
            <a:xfrm>
              <a:off x="0" y="146050"/>
              <a:ext cx="660400" cy="171450"/>
            </a:xfrm>
            <a:prstGeom prst="rect">
              <a:avLst/>
            </a:prstGeom>
          </p:spPr>
          <p:txBody>
            <a:bodyPr lIns="25400" tIns="25400" rIns="25400" bIns="25400" rtlCol="0" anchor="ctr"/>
            <a:lstStyle/>
            <a:p>
              <a:pPr algn="ctr">
                <a:lnSpc>
                  <a:spcPts val="1276"/>
                </a:lnSpc>
              </a:pPr>
              <a:endParaRPr sz="840"/>
            </a:p>
          </p:txBody>
        </p:sp>
      </p:grpSp>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txBody>
          <a:bodyPr/>
          <a:lstStyle/>
          <a:p>
            <a:endParaRPr lang="en-GB"/>
          </a:p>
        </p:txBody>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txBody>
          <a:bodyPr/>
          <a:lstStyle/>
          <a:p>
            <a:endParaRPr lang="en-GB"/>
          </a:p>
        </p:txBody>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txBody>
          <a:bodyPr/>
          <a:lstStyle/>
          <a:p>
            <a:endParaRPr lang="en-GB"/>
          </a:p>
        </p:txBody>
      </p:sp>
      <p:sp>
        <p:nvSpPr>
          <p:cNvPr id="28" name="TextBox 28"/>
          <p:cNvSpPr txBox="1"/>
          <p:nvPr/>
        </p:nvSpPr>
        <p:spPr>
          <a:xfrm>
            <a:off x="6910510" y="4401846"/>
            <a:ext cx="1457546" cy="141064"/>
          </a:xfrm>
          <a:prstGeom prst="rect">
            <a:avLst/>
          </a:prstGeom>
        </p:spPr>
        <p:txBody>
          <a:bodyPr lIns="0" tIns="0" rIns="0" bIns="0" rtlCol="0" anchor="t">
            <a:spAutoFit/>
          </a:bodyPr>
          <a:lstStyle/>
          <a:p>
            <a:pPr algn="ctr">
              <a:lnSpc>
                <a:spcPts val="1050"/>
              </a:lnSpc>
            </a:pPr>
            <a:r>
              <a:rPr lang="en-US" sz="1050">
                <a:solidFill>
                  <a:srgbClr val="FFFFFF"/>
                </a:solidFill>
                <a:latin typeface="Kollektif Bold"/>
              </a:rPr>
              <a:t>03 - SOCIAL MEDIA</a:t>
            </a:r>
          </a:p>
        </p:txBody>
      </p:sp>
      <p:graphicFrame>
        <p:nvGraphicFramePr>
          <p:cNvPr id="2" name="Chart 1">
            <a:extLst>
              <a:ext uri="{FF2B5EF4-FFF2-40B4-BE49-F238E27FC236}">
                <a16:creationId xmlns:a16="http://schemas.microsoft.com/office/drawing/2014/main" xmlns="" id="{362E5560-320D-2C5F-B657-0DDCA53CDFAB}"/>
              </a:ext>
            </a:extLst>
          </p:cNvPr>
          <p:cNvGraphicFramePr/>
          <p:nvPr/>
        </p:nvGraphicFramePr>
        <p:xfrm>
          <a:off x="422694" y="1521096"/>
          <a:ext cx="8400057" cy="355140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34"/>
          <p:cNvSpPr txBox="1"/>
          <p:nvPr/>
        </p:nvSpPr>
        <p:spPr>
          <a:xfrm>
            <a:off x="1443671" y="235103"/>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CHILD LABOUR</a:t>
            </a:r>
            <a:endParaRPr lang="en-US" sz="2800" b="1"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422694" y="558822"/>
            <a:ext cx="8249966" cy="430887"/>
          </a:xfrm>
          <a:prstGeom prst="rect">
            <a:avLst/>
          </a:prstGeom>
          <a:noFill/>
        </p:spPr>
        <p:txBody>
          <a:bodyPr wrap="square" rtlCol="0">
            <a:spAutoFit/>
          </a:bodyPr>
          <a:lstStyle/>
          <a:p>
            <a:r>
              <a:rPr lang="en-GB" sz="2200" dirty="0">
                <a:solidFill>
                  <a:srgbClr val="C00000"/>
                </a:solidFill>
              </a:rPr>
              <a:t>On average, each child labour works 37.5 hours/week</a:t>
            </a:r>
            <a:endParaRPr lang="en-US" sz="2200" dirty="0">
              <a:solidFill>
                <a:srgbClr val="C00000"/>
              </a:solidFill>
            </a:endParaRPr>
          </a:p>
        </p:txBody>
      </p:sp>
      <p:sp>
        <p:nvSpPr>
          <p:cNvPr id="15" name="TextBox 14"/>
          <p:cNvSpPr txBox="1"/>
          <p:nvPr/>
        </p:nvSpPr>
        <p:spPr>
          <a:xfrm>
            <a:off x="806232" y="981435"/>
            <a:ext cx="8016519" cy="430887"/>
          </a:xfrm>
          <a:prstGeom prst="rect">
            <a:avLst/>
          </a:prstGeom>
          <a:noFill/>
        </p:spPr>
        <p:txBody>
          <a:bodyPr wrap="square" rtlCol="0">
            <a:spAutoFit/>
          </a:bodyPr>
          <a:lstStyle/>
          <a:p>
            <a:r>
              <a:rPr lang="en-GB" sz="2200" kern="1200" dirty="0">
                <a:solidFill>
                  <a:srgbClr val="0070C0"/>
                </a:solidFill>
                <a:latin typeface="+mn-lt"/>
                <a:ea typeface="+mn-ea"/>
                <a:cs typeface="+mn-cs"/>
              </a:rPr>
              <a:t>Average working hours by economic region and age group</a:t>
            </a:r>
            <a:endParaRPr lang="en-US" sz="2200" kern="1200" dirty="0">
              <a:solidFill>
                <a:srgbClr val="0070C0"/>
              </a:solidFill>
              <a:latin typeface="+mn-lt"/>
              <a:ea typeface="+mn-ea"/>
              <a:cs typeface="+mn-cs"/>
            </a:endParaRPr>
          </a:p>
        </p:txBody>
      </p:sp>
    </p:spTree>
    <p:extLst>
      <p:ext uri="{BB962C8B-B14F-4D97-AF65-F5344CB8AC3E}">
        <p14:creationId xmlns:p14="http://schemas.microsoft.com/office/powerpoint/2010/main" val="2802719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194518" y="758717"/>
            <a:ext cx="7263682" cy="333489"/>
          </a:xfrm>
          <a:prstGeom prst="rect">
            <a:avLst/>
          </a:prstGeom>
        </p:spPr>
        <p:txBody>
          <a:bodyPr wrap="square" lIns="0" tIns="0" rIns="0" bIns="0" rtlCol="0" anchor="t">
            <a:spAutoFit/>
          </a:bodyPr>
          <a:lstStyle/>
          <a:p>
            <a:pPr>
              <a:lnSpc>
                <a:spcPts val="2772"/>
              </a:lnSpc>
            </a:pPr>
            <a:r>
              <a:rPr lang="en-GB" sz="2200" kern="1200" dirty="0">
                <a:solidFill>
                  <a:srgbClr val="0070C0"/>
                </a:solidFill>
                <a:latin typeface="+mn-lt"/>
                <a:ea typeface="+mn-ea"/>
                <a:cs typeface="+mn-cs"/>
              </a:rPr>
              <a:t>Children in child labour who have to work at night (%)</a:t>
            </a:r>
            <a:endParaRPr lang="en-US" sz="2200" kern="1200" dirty="0">
              <a:solidFill>
                <a:srgbClr val="0070C0"/>
              </a:solidFill>
              <a:latin typeface="+mn-lt"/>
              <a:ea typeface="+mn-ea"/>
              <a:cs typeface="+mn-cs"/>
            </a:endParaRPr>
          </a:p>
        </p:txBody>
      </p:sp>
      <p:sp>
        <p:nvSpPr>
          <p:cNvPr id="15" name="Freeform 15"/>
          <p:cNvSpPr/>
          <p:nvPr/>
        </p:nvSpPr>
        <p:spPr>
          <a:xfrm rot="5400000">
            <a:off x="0" y="4596833"/>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txBody>
          <a:bodyPr/>
          <a:lstStyle/>
          <a:p>
            <a:endParaRPr lang="en-GB"/>
          </a:p>
        </p:txBody>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txBody>
          <a:bodyPr/>
          <a:lstStyle/>
          <a:p>
            <a:endParaRPr lang="en-GB"/>
          </a:p>
        </p:txBody>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txBody>
          <a:bodyPr/>
          <a:lstStyle/>
          <a:p>
            <a:endParaRPr lang="en-GB"/>
          </a:p>
        </p:txBody>
      </p:sp>
      <p:graphicFrame>
        <p:nvGraphicFramePr>
          <p:cNvPr id="24" name="Chart 23"/>
          <p:cNvGraphicFramePr>
            <a:graphicFrameLocks/>
          </p:cNvGraphicFramePr>
          <p:nvPr>
            <p:extLst>
              <p:ext uri="{D42A27DB-BD31-4B8C-83A1-F6EECF244321}">
                <p14:modId xmlns:p14="http://schemas.microsoft.com/office/powerpoint/2010/main" val="3008726732"/>
              </p:ext>
            </p:extLst>
          </p:nvPr>
        </p:nvGraphicFramePr>
        <p:xfrm>
          <a:off x="501647" y="1278428"/>
          <a:ext cx="8280044" cy="3770648"/>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34"/>
          <p:cNvSpPr txBox="1"/>
          <p:nvPr/>
        </p:nvSpPr>
        <p:spPr>
          <a:xfrm>
            <a:off x="1443671" y="235103"/>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CHILD LABOUR</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876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rot="-10800000">
            <a:off x="0" y="4054929"/>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15" name="Freeform 15"/>
          <p:cNvSpPr/>
          <p:nvPr/>
        </p:nvSpPr>
        <p:spPr>
          <a:xfrm rot="5400000">
            <a:off x="0" y="4596833"/>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nvGrpSpPr>
          <p:cNvPr id="16" name="Group 16"/>
          <p:cNvGrpSpPr/>
          <p:nvPr/>
        </p:nvGrpSpPr>
        <p:grpSpPr>
          <a:xfrm rot="8100000">
            <a:off x="8380429" y="-620491"/>
            <a:ext cx="3707699" cy="1782548"/>
            <a:chOff x="0" y="0"/>
            <a:chExt cx="660400" cy="317500"/>
          </a:xfrm>
        </p:grpSpPr>
        <p:sp>
          <p:nvSpPr>
            <p:cNvPr id="17" name="Freeform 17"/>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18" name="TextBox 18"/>
            <p:cNvSpPr txBox="1"/>
            <p:nvPr/>
          </p:nvSpPr>
          <p:spPr>
            <a:xfrm>
              <a:off x="0" y="146050"/>
              <a:ext cx="660400" cy="171450"/>
            </a:xfrm>
            <a:prstGeom prst="rect">
              <a:avLst/>
            </a:prstGeom>
          </p:spPr>
          <p:txBody>
            <a:bodyPr lIns="25400" tIns="25400" rIns="25400" bIns="25400" rtlCol="0" anchor="ctr"/>
            <a:lstStyle/>
            <a:p>
              <a:pPr algn="ctr">
                <a:lnSpc>
                  <a:spcPts val="1276"/>
                </a:lnSpc>
              </a:pPr>
              <a:endParaRPr sz="840"/>
            </a:p>
          </p:txBody>
        </p:sp>
      </p:grpSp>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txBody>
          <a:bodyPr/>
          <a:lstStyle/>
          <a:p>
            <a:endParaRPr lang="en-GB"/>
          </a:p>
        </p:txBody>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txBody>
          <a:bodyPr/>
          <a:lstStyle/>
          <a:p>
            <a:endParaRPr lang="en-GB"/>
          </a:p>
        </p:txBody>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txBody>
          <a:bodyPr/>
          <a:lstStyle/>
          <a:p>
            <a:endParaRPr lang="en-GB"/>
          </a:p>
        </p:txBody>
      </p:sp>
      <p:graphicFrame>
        <p:nvGraphicFramePr>
          <p:cNvPr id="25" name="Chart 24"/>
          <p:cNvGraphicFramePr>
            <a:graphicFrameLocks/>
          </p:cNvGraphicFramePr>
          <p:nvPr/>
        </p:nvGraphicFramePr>
        <p:xfrm>
          <a:off x="534676" y="1500666"/>
          <a:ext cx="8479766" cy="3642834"/>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Box 34"/>
          <p:cNvSpPr txBox="1"/>
          <p:nvPr/>
        </p:nvSpPr>
        <p:spPr>
          <a:xfrm>
            <a:off x="1443671" y="235103"/>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CHILD LABOUR</a:t>
            </a:r>
            <a:endParaRPr lang="en-US" sz="2800" b="1" dirty="0">
              <a:solidFill>
                <a:srgbClr val="002060"/>
              </a:solidFill>
              <a:latin typeface="Arial" panose="020B0604020202020204" pitchFamily="34" charset="0"/>
              <a:cs typeface="Arial" panose="020B0604020202020204" pitchFamily="34" charset="0"/>
            </a:endParaRPr>
          </a:p>
        </p:txBody>
      </p:sp>
      <p:sp>
        <p:nvSpPr>
          <p:cNvPr id="26" name="TextBox 3"/>
          <p:cNvSpPr txBox="1"/>
          <p:nvPr/>
        </p:nvSpPr>
        <p:spPr>
          <a:xfrm>
            <a:off x="1501438" y="830199"/>
            <a:ext cx="6046233" cy="718145"/>
          </a:xfrm>
          <a:prstGeom prst="rect">
            <a:avLst/>
          </a:prstGeom>
        </p:spPr>
        <p:txBody>
          <a:bodyPr wrap="square" lIns="0" tIns="0" rIns="0" bIns="0" rtlCol="0" anchor="t">
            <a:spAutoFit/>
          </a:bodyPr>
          <a:lstStyle/>
          <a:p>
            <a:pPr algn="ctr">
              <a:lnSpc>
                <a:spcPts val="2772"/>
              </a:lnSpc>
            </a:pPr>
            <a:r>
              <a:rPr lang="en-GB" sz="2200" kern="1200" dirty="0">
                <a:solidFill>
                  <a:srgbClr val="0070C0"/>
                </a:solidFill>
                <a:latin typeface="+mn-lt"/>
                <a:ea typeface="+mn-ea"/>
                <a:cs typeface="+mn-cs"/>
              </a:rPr>
              <a:t>Children in child labour working in dangerous and hazardous industries and occupations (%)</a:t>
            </a:r>
            <a:endParaRPr lang="en-US" sz="2200" kern="1200" dirty="0">
              <a:solidFill>
                <a:srgbClr val="0070C0"/>
              </a:solidFill>
              <a:latin typeface="+mn-lt"/>
              <a:ea typeface="+mn-ea"/>
              <a:cs typeface="+mn-cs"/>
            </a:endParaRPr>
          </a:p>
        </p:txBody>
      </p:sp>
    </p:spTree>
    <p:extLst>
      <p:ext uri="{BB962C8B-B14F-4D97-AF65-F5344CB8AC3E}">
        <p14:creationId xmlns:p14="http://schemas.microsoft.com/office/powerpoint/2010/main" val="323934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94583" y="233620"/>
            <a:ext cx="7519859" cy="359073"/>
          </a:xfrm>
          <a:prstGeom prst="rect">
            <a:avLst/>
          </a:prstGeom>
        </p:spPr>
        <p:txBody>
          <a:bodyPr wrap="square" lIns="0" tIns="0" rIns="0" bIns="0" rtlCol="0" anchor="t">
            <a:spAutoFit/>
          </a:bodyPr>
          <a:lstStyle/>
          <a:p>
            <a:pPr>
              <a:lnSpc>
                <a:spcPts val="2772"/>
              </a:lnSpc>
            </a:pPr>
            <a:r>
              <a:rPr lang="en-GB" sz="2640" b="1" dirty="0">
                <a:solidFill>
                  <a:srgbClr val="002060"/>
                </a:solidFill>
                <a:latin typeface="Arial" panose="020B0604020202020204" pitchFamily="34" charset="0"/>
                <a:cs typeface="Arial" panose="020B0604020202020204" pitchFamily="34" charset="0"/>
              </a:rPr>
              <a:t>Health problems of children in child labour</a:t>
            </a:r>
            <a:endParaRPr lang="en-US" sz="2640" b="1" dirty="0">
              <a:solidFill>
                <a:srgbClr val="002060"/>
              </a:solidFill>
              <a:latin typeface="Arial" panose="020B0604020202020204" pitchFamily="34" charset="0"/>
              <a:cs typeface="Arial" panose="020B0604020202020204" pitchFamily="34" charset="0"/>
            </a:endParaRPr>
          </a:p>
        </p:txBody>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txBody>
          <a:bodyPr/>
          <a:lstStyle/>
          <a:p>
            <a:endParaRPr lang="en-GB" dirty="0"/>
          </a:p>
        </p:txBody>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txBody>
          <a:bodyPr/>
          <a:lstStyle/>
          <a:p>
            <a:endParaRPr lang="en-GB"/>
          </a:p>
        </p:txBody>
      </p:sp>
      <p:graphicFrame>
        <p:nvGraphicFramePr>
          <p:cNvPr id="24" name="Chart 23"/>
          <p:cNvGraphicFramePr>
            <a:graphicFrameLocks/>
          </p:cNvGraphicFramePr>
          <p:nvPr/>
        </p:nvGraphicFramePr>
        <p:xfrm>
          <a:off x="556953" y="950767"/>
          <a:ext cx="8354291" cy="369604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49669" y="687880"/>
            <a:ext cx="8664773" cy="769441"/>
          </a:xfrm>
          <a:prstGeom prst="rect">
            <a:avLst/>
          </a:prstGeom>
          <a:noFill/>
        </p:spPr>
        <p:txBody>
          <a:bodyPr wrap="square" rtlCol="0">
            <a:spAutoFit/>
          </a:bodyPr>
          <a:lstStyle/>
          <a:p>
            <a:pPr algn="ctr"/>
            <a:r>
              <a:rPr lang="en-GB" sz="2200" kern="1200" dirty="0">
                <a:solidFill>
                  <a:srgbClr val="0070C0"/>
                </a:solidFill>
                <a:latin typeface="+mn-lt"/>
                <a:ea typeface="+mn-ea"/>
                <a:cs typeface="+mn-cs"/>
              </a:rPr>
              <a:t>Rate of children in child labour encountered 
at least one health problem at work (%)</a:t>
            </a:r>
            <a:endParaRPr lang="en-US" sz="2200" kern="1200" dirty="0">
              <a:solidFill>
                <a:srgbClr val="0070C0"/>
              </a:solidFill>
              <a:latin typeface="+mn-lt"/>
              <a:ea typeface="+mn-ea"/>
              <a:cs typeface="+mn-cs"/>
            </a:endParaRPr>
          </a:p>
        </p:txBody>
      </p:sp>
      <p:sp>
        <p:nvSpPr>
          <p:cNvPr id="2" name="TextBox 1">
            <a:extLst>
              <a:ext uri="{FF2B5EF4-FFF2-40B4-BE49-F238E27FC236}">
                <a16:creationId xmlns:a16="http://schemas.microsoft.com/office/drawing/2014/main" xmlns="" id="{C1414383-CE64-8457-F55B-26F0F48FB547}"/>
              </a:ext>
            </a:extLst>
          </p:cNvPr>
          <p:cNvSpPr txBox="1"/>
          <p:nvPr/>
        </p:nvSpPr>
        <p:spPr>
          <a:xfrm>
            <a:off x="685800" y="4000500"/>
            <a:ext cx="885825" cy="523220"/>
          </a:xfrm>
          <a:prstGeom prst="rect">
            <a:avLst/>
          </a:prstGeom>
          <a:solidFill>
            <a:srgbClr val="FDF1EE"/>
          </a:solidFill>
        </p:spPr>
        <p:txBody>
          <a:bodyPr wrap="square" rtlCol="0">
            <a:spAutoFit/>
          </a:bodyPr>
          <a:lstStyle/>
          <a:p>
            <a:pPr algn="ctr"/>
            <a:r>
              <a:rPr lang="en-GB" dirty="0"/>
              <a:t>National wide </a:t>
            </a:r>
          </a:p>
        </p:txBody>
      </p:sp>
    </p:spTree>
    <p:extLst>
      <p:ext uri="{BB962C8B-B14F-4D97-AF65-F5344CB8AC3E}">
        <p14:creationId xmlns:p14="http://schemas.microsoft.com/office/powerpoint/2010/main" val="2938808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48197" y="257001"/>
            <a:ext cx="7519859" cy="359073"/>
          </a:xfrm>
          <a:prstGeom prst="rect">
            <a:avLst/>
          </a:prstGeom>
        </p:spPr>
        <p:txBody>
          <a:bodyPr wrap="square" lIns="0" tIns="0" rIns="0" bIns="0" rtlCol="0" anchor="t">
            <a:spAutoFit/>
          </a:bodyPr>
          <a:lstStyle/>
          <a:p>
            <a:pPr algn="ctr">
              <a:lnSpc>
                <a:spcPts val="2772"/>
              </a:lnSpc>
            </a:pPr>
            <a:r>
              <a:rPr lang="en-US" sz="2400" b="1" dirty="0">
                <a:solidFill>
                  <a:srgbClr val="002060"/>
                </a:solidFill>
                <a:latin typeface="Arial" panose="020B0604020202020204" pitchFamily="34" charset="0"/>
                <a:cs typeface="Arial" panose="020B0604020202020204" pitchFamily="34" charset="0"/>
              </a:rPr>
              <a:t>Average income of children in child </a:t>
            </a:r>
            <a:r>
              <a:rPr lang="en-US" sz="2400" b="1" dirty="0" err="1">
                <a:solidFill>
                  <a:srgbClr val="002060"/>
                </a:solidFill>
                <a:latin typeface="Arial" panose="020B0604020202020204" pitchFamily="34" charset="0"/>
                <a:cs typeface="Arial" panose="020B0604020202020204" pitchFamily="34" charset="0"/>
              </a:rPr>
              <a:t>labour</a:t>
            </a:r>
            <a:endParaRPr lang="en-US" sz="2400" b="1" dirty="0">
              <a:solidFill>
                <a:srgbClr val="002060"/>
              </a:solidFill>
              <a:latin typeface="Arial" panose="020B0604020202020204" pitchFamily="34" charset="0"/>
              <a:cs typeface="Arial" panose="020B0604020202020204" pitchFamily="34" charset="0"/>
            </a:endParaRPr>
          </a:p>
        </p:txBody>
      </p:sp>
      <p:sp>
        <p:nvSpPr>
          <p:cNvPr id="4" name="Freeform 4"/>
          <p:cNvSpPr/>
          <p:nvPr/>
        </p:nvSpPr>
        <p:spPr>
          <a:xfrm rot="-10800000">
            <a:off x="4763" y="2956833"/>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541905" y="2971120"/>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6" name="Freeform 6"/>
          <p:cNvSpPr/>
          <p:nvPr/>
        </p:nvSpPr>
        <p:spPr>
          <a:xfrm>
            <a:off x="0" y="3513024"/>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7" name="Freeform 7"/>
          <p:cNvSpPr/>
          <p:nvPr/>
        </p:nvSpPr>
        <p:spPr>
          <a:xfrm rot="-10800000">
            <a:off x="0" y="4054929"/>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8" name="Freeform 8"/>
          <p:cNvSpPr/>
          <p:nvPr/>
        </p:nvSpPr>
        <p:spPr>
          <a:xfrm rot="-5400000">
            <a:off x="541905" y="4054929"/>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9" name="Freeform 9"/>
          <p:cNvSpPr/>
          <p:nvPr/>
        </p:nvSpPr>
        <p:spPr>
          <a:xfrm rot="-10800000">
            <a:off x="541905" y="4601596"/>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
        <p:nvSpPr>
          <p:cNvPr id="13" name="Freeform 13"/>
          <p:cNvSpPr/>
          <p:nvPr/>
        </p:nvSpPr>
        <p:spPr>
          <a:xfrm>
            <a:off x="1118971" y="4601596"/>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15" name="Freeform 15"/>
          <p:cNvSpPr/>
          <p:nvPr/>
        </p:nvSpPr>
        <p:spPr>
          <a:xfrm rot="5400000">
            <a:off x="0" y="4596833"/>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txBody>
          <a:bodyPr/>
          <a:lstStyle/>
          <a:p>
            <a:endParaRPr lang="en-GB"/>
          </a:p>
        </p:txBody>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txBody>
          <a:bodyPr/>
          <a:lstStyle/>
          <a:p>
            <a:endParaRPr lang="en-GB"/>
          </a:p>
        </p:txBody>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txBody>
          <a:bodyPr/>
          <a:lstStyle/>
          <a:p>
            <a:endParaRPr lang="en-GB"/>
          </a:p>
        </p:txBody>
      </p:sp>
      <p:graphicFrame>
        <p:nvGraphicFramePr>
          <p:cNvPr id="2" name="Chart 1">
            <a:extLst>
              <a:ext uri="{FF2B5EF4-FFF2-40B4-BE49-F238E27FC236}">
                <a16:creationId xmlns:a16="http://schemas.microsoft.com/office/drawing/2014/main" xmlns="" id="{6F2D0193-0607-7E18-0A6B-3A2F03982E15}"/>
              </a:ext>
            </a:extLst>
          </p:cNvPr>
          <p:cNvGraphicFramePr/>
          <p:nvPr/>
        </p:nvGraphicFramePr>
        <p:xfrm>
          <a:off x="1008936" y="1325346"/>
          <a:ext cx="7140491" cy="3266471"/>
        </p:xfrm>
        <a:graphic>
          <a:graphicData uri="http://schemas.openxmlformats.org/drawingml/2006/chart">
            <c:chart xmlns:c="http://schemas.openxmlformats.org/drawingml/2006/chart" xmlns:r="http://schemas.openxmlformats.org/officeDocument/2006/relationships" r:id="rId11"/>
          </a:graphicData>
        </a:graphic>
      </p:graphicFrame>
      <p:sp>
        <p:nvSpPr>
          <p:cNvPr id="11" name="TextBox 10">
            <a:extLst>
              <a:ext uri="{FF2B5EF4-FFF2-40B4-BE49-F238E27FC236}">
                <a16:creationId xmlns:a16="http://schemas.microsoft.com/office/drawing/2014/main" xmlns="" id="{7A333591-A5CB-913F-C3F4-02F7B965F215}"/>
              </a:ext>
            </a:extLst>
          </p:cNvPr>
          <p:cNvSpPr txBox="1"/>
          <p:nvPr/>
        </p:nvSpPr>
        <p:spPr>
          <a:xfrm>
            <a:off x="270952" y="801975"/>
            <a:ext cx="8750500" cy="430887"/>
          </a:xfrm>
          <a:prstGeom prst="rect">
            <a:avLst/>
          </a:prstGeom>
          <a:noFill/>
        </p:spPr>
        <p:txBody>
          <a:bodyPr wrap="square">
            <a:spAutoFit/>
          </a:bodyPr>
          <a:lstStyle/>
          <a:p>
            <a:pPr>
              <a:spcAft>
                <a:spcPts val="600"/>
              </a:spcAft>
            </a:pPr>
            <a:r>
              <a:rPr lang="en-US" sz="2200" kern="1200" dirty="0">
                <a:solidFill>
                  <a:srgbClr val="0070C0"/>
                </a:solidFill>
                <a:latin typeface="+mn-lt"/>
                <a:ea typeface="+mn-ea"/>
                <a:cs typeface="+mn-cs"/>
              </a:rPr>
              <a:t>Monthly average income of children in child </a:t>
            </a:r>
            <a:r>
              <a:rPr lang="en-US" sz="2200" kern="1200" dirty="0" err="1">
                <a:solidFill>
                  <a:srgbClr val="0070C0"/>
                </a:solidFill>
                <a:latin typeface="+mn-lt"/>
                <a:ea typeface="+mn-ea"/>
                <a:cs typeface="+mn-cs"/>
              </a:rPr>
              <a:t>labour</a:t>
            </a:r>
            <a:r>
              <a:rPr lang="en-US" sz="2200" kern="1200" dirty="0">
                <a:solidFill>
                  <a:srgbClr val="0070C0"/>
                </a:solidFill>
                <a:latin typeface="+mn-lt"/>
                <a:ea typeface="+mn-ea"/>
                <a:cs typeface="+mn-cs"/>
              </a:rPr>
              <a:t> (thousand/month)</a:t>
            </a:r>
          </a:p>
        </p:txBody>
      </p:sp>
      <p:sp>
        <p:nvSpPr>
          <p:cNvPr id="10" name="TextBox 9">
            <a:extLst>
              <a:ext uri="{FF2B5EF4-FFF2-40B4-BE49-F238E27FC236}">
                <a16:creationId xmlns:a16="http://schemas.microsoft.com/office/drawing/2014/main" xmlns="" id="{001FD1D4-7E15-9A69-E4F5-4D142DCA379D}"/>
              </a:ext>
            </a:extLst>
          </p:cNvPr>
          <p:cNvSpPr txBox="1"/>
          <p:nvPr/>
        </p:nvSpPr>
        <p:spPr>
          <a:xfrm>
            <a:off x="1242391" y="4054928"/>
            <a:ext cx="1123122" cy="369332"/>
          </a:xfrm>
          <a:prstGeom prst="rect">
            <a:avLst/>
          </a:prstGeom>
          <a:solidFill>
            <a:srgbClr val="FDF1EE"/>
          </a:solidFill>
        </p:spPr>
        <p:txBody>
          <a:bodyPr wrap="square" rtlCol="0">
            <a:spAutoFit/>
          </a:bodyPr>
          <a:lstStyle/>
          <a:p>
            <a:r>
              <a:rPr lang="en-GB" sz="1800" dirty="0"/>
              <a:t>General </a:t>
            </a:r>
          </a:p>
        </p:txBody>
      </p:sp>
    </p:spTree>
    <p:extLst>
      <p:ext uri="{BB962C8B-B14F-4D97-AF65-F5344CB8AC3E}">
        <p14:creationId xmlns:p14="http://schemas.microsoft.com/office/powerpoint/2010/main" val="184850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B30E3E4-F6EA-A67B-F340-29664E43E5A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xmlns="" id="{9604FC92-5882-3945-2A90-69099976EA98}"/>
              </a:ext>
            </a:extLst>
          </p:cNvPr>
          <p:cNvSpPr txBox="1"/>
          <p:nvPr/>
        </p:nvSpPr>
        <p:spPr>
          <a:xfrm>
            <a:off x="824124" y="181047"/>
            <a:ext cx="7663171" cy="718145"/>
          </a:xfrm>
          <a:prstGeom prst="rect">
            <a:avLst/>
          </a:prstGeom>
        </p:spPr>
        <p:txBody>
          <a:bodyPr wrap="square" lIns="0" tIns="0" rIns="0" bIns="0" rtlCol="0" anchor="t">
            <a:spAutoFit/>
          </a:bodyPr>
          <a:lstStyle/>
          <a:p>
            <a:pPr>
              <a:lnSpc>
                <a:spcPts val="2772"/>
              </a:lnSpc>
            </a:pPr>
            <a:r>
              <a:rPr lang="en-US" sz="2400" b="1" dirty="0">
                <a:solidFill>
                  <a:srgbClr val="002060"/>
                </a:solidFill>
                <a:cs typeface="Arial" panose="020B0604020202020204" pitchFamily="34" charset="0"/>
              </a:rPr>
              <a:t>Factors affecting the probability of becoming a child </a:t>
            </a:r>
            <a:r>
              <a:rPr lang="en-US" sz="2400" b="1" dirty="0" err="1">
                <a:solidFill>
                  <a:srgbClr val="002060"/>
                </a:solidFill>
                <a:cs typeface="Arial" panose="020B0604020202020204" pitchFamily="34" charset="0"/>
              </a:rPr>
              <a:t>labour</a:t>
            </a:r>
            <a:endParaRPr lang="en-US" sz="2400" b="1" dirty="0">
              <a:solidFill>
                <a:srgbClr val="002060"/>
              </a:solidFill>
              <a:latin typeface="Arial" panose="020B0604020202020204" pitchFamily="34" charset="0"/>
              <a:cs typeface="Arial" panose="020B0604020202020204" pitchFamily="34" charset="0"/>
            </a:endParaRPr>
          </a:p>
        </p:txBody>
      </p:sp>
      <p:sp>
        <p:nvSpPr>
          <p:cNvPr id="19" name="AutoShape 19">
            <a:extLst>
              <a:ext uri="{FF2B5EF4-FFF2-40B4-BE49-F238E27FC236}">
                <a16:creationId xmlns:a16="http://schemas.microsoft.com/office/drawing/2014/main" xmlns="" id="{91724E98-5770-82F7-1016-8D81A363769B}"/>
              </a:ext>
            </a:extLst>
          </p:cNvPr>
          <p:cNvSpPr/>
          <p:nvPr/>
        </p:nvSpPr>
        <p:spPr>
          <a:xfrm flipH="1">
            <a:off x="8149427" y="-1814373"/>
            <a:ext cx="2566351" cy="2592608"/>
          </a:xfrm>
          <a:prstGeom prst="line">
            <a:avLst/>
          </a:prstGeom>
          <a:ln w="28575" cap="flat">
            <a:solidFill>
              <a:srgbClr val="8CA9AD"/>
            </a:solidFill>
            <a:prstDash val="solid"/>
            <a:headEnd type="none" w="sm" len="sm"/>
            <a:tailEnd type="none" w="sm" len="sm"/>
          </a:ln>
        </p:spPr>
        <p:txBody>
          <a:bodyPr/>
          <a:lstStyle/>
          <a:p>
            <a:endParaRPr lang="en-GB"/>
          </a:p>
        </p:txBody>
      </p:sp>
      <p:sp>
        <p:nvSpPr>
          <p:cNvPr id="20" name="AutoShape 20">
            <a:extLst>
              <a:ext uri="{FF2B5EF4-FFF2-40B4-BE49-F238E27FC236}">
                <a16:creationId xmlns:a16="http://schemas.microsoft.com/office/drawing/2014/main" xmlns="" id="{8EFC8D5A-9B82-C3D1-8A98-FC33AEAB6749}"/>
              </a:ext>
            </a:extLst>
          </p:cNvPr>
          <p:cNvSpPr/>
          <p:nvPr/>
        </p:nvSpPr>
        <p:spPr>
          <a:xfrm flipH="1">
            <a:off x="8040013" y="-1921347"/>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21" name="AutoShape 21">
            <a:extLst>
              <a:ext uri="{FF2B5EF4-FFF2-40B4-BE49-F238E27FC236}">
                <a16:creationId xmlns:a16="http://schemas.microsoft.com/office/drawing/2014/main" xmlns="" id="{E01BF831-738D-D255-8BB5-C13FBAA35F52}"/>
              </a:ext>
            </a:extLst>
          </p:cNvPr>
          <p:cNvSpPr/>
          <p:nvPr/>
        </p:nvSpPr>
        <p:spPr>
          <a:xfrm flipH="1">
            <a:off x="7946634" y="-2011148"/>
            <a:ext cx="2433571" cy="2433571"/>
          </a:xfrm>
          <a:prstGeom prst="line">
            <a:avLst/>
          </a:prstGeom>
          <a:ln w="28575" cap="flat">
            <a:solidFill>
              <a:srgbClr val="8CA9AD"/>
            </a:solidFill>
            <a:prstDash val="solid"/>
            <a:headEnd type="none" w="sm" len="sm"/>
            <a:tailEnd type="none" w="sm" len="sm"/>
          </a:ln>
        </p:spPr>
        <p:txBody>
          <a:bodyPr/>
          <a:lstStyle/>
          <a:p>
            <a:endParaRPr lang="en-GB"/>
          </a:p>
        </p:txBody>
      </p:sp>
      <p:sp>
        <p:nvSpPr>
          <p:cNvPr id="22" name="AutoShape 22">
            <a:extLst>
              <a:ext uri="{FF2B5EF4-FFF2-40B4-BE49-F238E27FC236}">
                <a16:creationId xmlns:a16="http://schemas.microsoft.com/office/drawing/2014/main" xmlns="" id="{12BC8368-8C97-1027-05AB-BB14085EA06F}"/>
              </a:ext>
            </a:extLst>
          </p:cNvPr>
          <p:cNvSpPr/>
          <p:nvPr/>
        </p:nvSpPr>
        <p:spPr>
          <a:xfrm flipH="1">
            <a:off x="7841813" y="-2074475"/>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23" name="AutoShape 23">
            <a:extLst>
              <a:ext uri="{FF2B5EF4-FFF2-40B4-BE49-F238E27FC236}">
                <a16:creationId xmlns:a16="http://schemas.microsoft.com/office/drawing/2014/main" xmlns="" id="{7ABEDCA0-B2CA-E663-B1D5-B94F771D87F9}"/>
              </a:ext>
            </a:extLst>
          </p:cNvPr>
          <p:cNvSpPr/>
          <p:nvPr/>
        </p:nvSpPr>
        <p:spPr>
          <a:xfrm flipH="1">
            <a:off x="7793395" y="-2146402"/>
            <a:ext cx="2173837" cy="2173837"/>
          </a:xfrm>
          <a:prstGeom prst="line">
            <a:avLst/>
          </a:prstGeom>
          <a:ln w="28575" cap="flat">
            <a:solidFill>
              <a:srgbClr val="8CA9AD"/>
            </a:solidFill>
            <a:prstDash val="solid"/>
            <a:headEnd type="none" w="sm" len="sm"/>
            <a:tailEnd type="none" w="sm" len="sm"/>
          </a:ln>
        </p:spPr>
        <p:txBody>
          <a:bodyPr/>
          <a:lstStyle/>
          <a:p>
            <a:endParaRPr lang="en-GB"/>
          </a:p>
        </p:txBody>
      </p:sp>
      <p:sp>
        <p:nvSpPr>
          <p:cNvPr id="11" name="TextBox 10">
            <a:extLst>
              <a:ext uri="{FF2B5EF4-FFF2-40B4-BE49-F238E27FC236}">
                <a16:creationId xmlns:a16="http://schemas.microsoft.com/office/drawing/2014/main" xmlns="" id="{B1E4C20C-D7D6-9429-4A90-F758D5C9A93B}"/>
              </a:ext>
            </a:extLst>
          </p:cNvPr>
          <p:cNvSpPr txBox="1"/>
          <p:nvPr/>
        </p:nvSpPr>
        <p:spPr>
          <a:xfrm>
            <a:off x="528440" y="778235"/>
            <a:ext cx="8241487" cy="3620735"/>
          </a:xfrm>
          <a:prstGeom prst="rect">
            <a:avLst/>
          </a:prstGeom>
          <a:noFill/>
        </p:spPr>
        <p:txBody>
          <a:bodyPr wrap="square" rtlCol="0">
            <a:spAutoFit/>
          </a:bodyPr>
          <a:lstStyle/>
          <a:p>
            <a:pPr algn="just">
              <a:lnSpc>
                <a:spcPct val="130000"/>
              </a:lnSpc>
              <a:spcBef>
                <a:spcPts val="600"/>
              </a:spcBef>
              <a:spcAft>
                <a:spcPts val="600"/>
              </a:spcAft>
            </a:pPr>
            <a:r>
              <a:rPr lang="en-US" sz="2600" dirty="0"/>
              <a:t>Probit regression model evaluates factors affecting the probability of becoming a child </a:t>
            </a:r>
            <a:r>
              <a:rPr lang="en-US" sz="2600" dirty="0" err="1"/>
              <a:t>labour</a:t>
            </a:r>
            <a:r>
              <a:rPr lang="en-US" sz="2600" dirty="0"/>
              <a:t>. </a:t>
            </a:r>
          </a:p>
          <a:p>
            <a:pPr marL="342900" indent="-342900" algn="just">
              <a:lnSpc>
                <a:spcPct val="130000"/>
              </a:lnSpc>
              <a:spcBef>
                <a:spcPts val="600"/>
              </a:spcBef>
              <a:spcAft>
                <a:spcPts val="600"/>
              </a:spcAft>
              <a:buFont typeface="Wingdings" panose="05000000000000000000" pitchFamily="2" charset="2"/>
              <a:buChar char="v"/>
            </a:pPr>
            <a:r>
              <a:rPr lang="en-US" sz="2600" dirty="0">
                <a:solidFill>
                  <a:srgbClr val="0070C0"/>
                </a:solidFill>
              </a:rPr>
              <a:t>The dependent variable is a binary variable for child </a:t>
            </a:r>
            <a:r>
              <a:rPr lang="en-US" sz="2600" dirty="0" err="1">
                <a:solidFill>
                  <a:srgbClr val="0070C0"/>
                </a:solidFill>
              </a:rPr>
              <a:t>labour</a:t>
            </a:r>
            <a:endParaRPr lang="en-US" sz="2600" dirty="0">
              <a:solidFill>
                <a:srgbClr val="0070C0"/>
              </a:solidFill>
            </a:endParaRPr>
          </a:p>
          <a:p>
            <a:pPr marL="914400" indent="-457200" algn="just">
              <a:lnSpc>
                <a:spcPct val="130000"/>
              </a:lnSpc>
              <a:spcBef>
                <a:spcPts val="600"/>
              </a:spcBef>
              <a:spcAft>
                <a:spcPts val="600"/>
              </a:spcAft>
              <a:buFont typeface="Wingdings" panose="05000000000000000000" pitchFamily="2" charset="2"/>
              <a:buChar char="Ø"/>
            </a:pPr>
            <a:r>
              <a:rPr lang="en-US" sz="2600" dirty="0">
                <a:solidFill>
                  <a:srgbClr val="FF0000"/>
                </a:solidFill>
              </a:rPr>
              <a:t>1: child </a:t>
            </a:r>
            <a:r>
              <a:rPr lang="en-US" sz="2600" dirty="0" err="1">
                <a:solidFill>
                  <a:srgbClr val="FF0000"/>
                </a:solidFill>
              </a:rPr>
              <a:t>labour</a:t>
            </a:r>
            <a:r>
              <a:rPr lang="en-US" sz="2600" dirty="0">
                <a:solidFill>
                  <a:srgbClr val="FF0000"/>
                </a:solidFill>
              </a:rPr>
              <a:t>; </a:t>
            </a:r>
          </a:p>
          <a:p>
            <a:pPr marL="914400" indent="-457200" algn="just">
              <a:lnSpc>
                <a:spcPct val="130000"/>
              </a:lnSpc>
              <a:spcBef>
                <a:spcPts val="600"/>
              </a:spcBef>
              <a:spcAft>
                <a:spcPts val="600"/>
              </a:spcAft>
              <a:buFont typeface="Wingdings" panose="05000000000000000000" pitchFamily="2" charset="2"/>
              <a:buChar char="Ø"/>
            </a:pPr>
            <a:r>
              <a:rPr lang="vi-VN" sz="2600" dirty="0">
                <a:solidFill>
                  <a:srgbClr val="FF0000"/>
                </a:solidFill>
              </a:rPr>
              <a:t>0</a:t>
            </a:r>
            <a:r>
              <a:rPr lang="en-US" sz="2600" dirty="0">
                <a:solidFill>
                  <a:srgbClr val="FF0000"/>
                </a:solidFill>
              </a:rPr>
              <a:t>:</a:t>
            </a:r>
            <a:r>
              <a:rPr lang="vi-VN" sz="2600" dirty="0">
                <a:solidFill>
                  <a:srgbClr val="FF0000"/>
                </a:solidFill>
              </a:rPr>
              <a:t> is not child labo</a:t>
            </a:r>
            <a:r>
              <a:rPr lang="en-US" sz="2600" dirty="0" err="1">
                <a:solidFill>
                  <a:srgbClr val="FF0000"/>
                </a:solidFill>
              </a:rPr>
              <a:t>ur</a:t>
            </a:r>
            <a:r>
              <a:rPr lang="en-US" sz="2600" dirty="0">
                <a:solidFill>
                  <a:srgbClr val="FF0000"/>
                </a:solidFill>
              </a:rPr>
              <a:t>.</a:t>
            </a:r>
          </a:p>
        </p:txBody>
      </p:sp>
    </p:spTree>
    <p:extLst>
      <p:ext uri="{BB962C8B-B14F-4D97-AF65-F5344CB8AC3E}">
        <p14:creationId xmlns:p14="http://schemas.microsoft.com/office/powerpoint/2010/main" val="841553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4C5F9C4-C4A5-51F0-5219-8304D0DD2A51}"/>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xmlns="" id="{B47853AC-51A3-E3B9-BC31-E681E0D913E6}"/>
              </a:ext>
            </a:extLst>
          </p:cNvPr>
          <p:cNvSpPr txBox="1"/>
          <p:nvPr/>
        </p:nvSpPr>
        <p:spPr>
          <a:xfrm>
            <a:off x="255328" y="99362"/>
            <a:ext cx="8888672" cy="359073"/>
          </a:xfrm>
          <a:prstGeom prst="rect">
            <a:avLst/>
          </a:prstGeom>
        </p:spPr>
        <p:txBody>
          <a:bodyPr wrap="square" lIns="0" tIns="0" rIns="0" bIns="0" rtlCol="0" anchor="t">
            <a:spAutoFit/>
          </a:bodyPr>
          <a:lstStyle/>
          <a:p>
            <a:pPr>
              <a:lnSpc>
                <a:spcPts val="2772"/>
              </a:lnSpc>
            </a:pPr>
            <a:r>
              <a:rPr lang="en-GB" sz="2400" b="1" dirty="0">
                <a:solidFill>
                  <a:srgbClr val="002060"/>
                </a:solidFill>
                <a:cs typeface="Arial" panose="020B0604020202020204" pitchFamily="34" charset="0"/>
              </a:rPr>
              <a:t>Factors affecting the probability of becoming a child labour </a:t>
            </a:r>
            <a:endParaRPr lang="en-US" sz="2400" b="1" dirty="0">
              <a:solidFill>
                <a:srgbClr val="002060"/>
              </a:solidFill>
              <a:latin typeface="Arial" panose="020B0604020202020204" pitchFamily="34" charset="0"/>
              <a:cs typeface="Arial" panose="020B0604020202020204" pitchFamily="34" charset="0"/>
            </a:endParaRPr>
          </a:p>
        </p:txBody>
      </p:sp>
      <p:sp>
        <p:nvSpPr>
          <p:cNvPr id="19" name="AutoShape 19">
            <a:extLst>
              <a:ext uri="{FF2B5EF4-FFF2-40B4-BE49-F238E27FC236}">
                <a16:creationId xmlns:a16="http://schemas.microsoft.com/office/drawing/2014/main" xmlns="" id="{9D3E62E8-47DB-BE53-AB2D-1713921E5D33}"/>
              </a:ext>
            </a:extLst>
          </p:cNvPr>
          <p:cNvSpPr/>
          <p:nvPr/>
        </p:nvSpPr>
        <p:spPr>
          <a:xfrm flipH="1">
            <a:off x="8149427" y="-1814373"/>
            <a:ext cx="2566351" cy="2592608"/>
          </a:xfrm>
          <a:prstGeom prst="line">
            <a:avLst/>
          </a:prstGeom>
          <a:ln w="28575" cap="flat">
            <a:solidFill>
              <a:srgbClr val="8CA9AD"/>
            </a:solidFill>
            <a:prstDash val="solid"/>
            <a:headEnd type="none" w="sm" len="sm"/>
            <a:tailEnd type="none" w="sm" len="sm"/>
          </a:ln>
        </p:spPr>
        <p:txBody>
          <a:bodyPr/>
          <a:lstStyle/>
          <a:p>
            <a:endParaRPr lang="en-GB"/>
          </a:p>
        </p:txBody>
      </p:sp>
      <p:sp>
        <p:nvSpPr>
          <p:cNvPr id="20" name="AutoShape 20">
            <a:extLst>
              <a:ext uri="{FF2B5EF4-FFF2-40B4-BE49-F238E27FC236}">
                <a16:creationId xmlns:a16="http://schemas.microsoft.com/office/drawing/2014/main" xmlns="" id="{CA4C3F9A-E948-3DFB-F3AE-1AE51B31AEB1}"/>
              </a:ext>
            </a:extLst>
          </p:cNvPr>
          <p:cNvSpPr/>
          <p:nvPr/>
        </p:nvSpPr>
        <p:spPr>
          <a:xfrm flipH="1">
            <a:off x="8030074" y="-1921347"/>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21" name="AutoShape 21">
            <a:extLst>
              <a:ext uri="{FF2B5EF4-FFF2-40B4-BE49-F238E27FC236}">
                <a16:creationId xmlns:a16="http://schemas.microsoft.com/office/drawing/2014/main" xmlns="" id="{6488FCDF-AB19-7D1A-BD53-8BE7B54FBB24}"/>
              </a:ext>
            </a:extLst>
          </p:cNvPr>
          <p:cNvSpPr/>
          <p:nvPr/>
        </p:nvSpPr>
        <p:spPr>
          <a:xfrm flipH="1">
            <a:off x="7946634" y="-2011148"/>
            <a:ext cx="2433571" cy="2433571"/>
          </a:xfrm>
          <a:prstGeom prst="line">
            <a:avLst/>
          </a:prstGeom>
          <a:ln w="28575" cap="flat">
            <a:solidFill>
              <a:srgbClr val="8CA9AD"/>
            </a:solidFill>
            <a:prstDash val="solid"/>
            <a:headEnd type="none" w="sm" len="sm"/>
            <a:tailEnd type="none" w="sm" len="sm"/>
          </a:ln>
        </p:spPr>
        <p:txBody>
          <a:bodyPr/>
          <a:lstStyle/>
          <a:p>
            <a:endParaRPr lang="en-GB"/>
          </a:p>
        </p:txBody>
      </p:sp>
      <p:sp>
        <p:nvSpPr>
          <p:cNvPr id="22" name="AutoShape 22">
            <a:extLst>
              <a:ext uri="{FF2B5EF4-FFF2-40B4-BE49-F238E27FC236}">
                <a16:creationId xmlns:a16="http://schemas.microsoft.com/office/drawing/2014/main" xmlns="" id="{C9C0B486-1F49-9237-8322-32C4BE3D3A52}"/>
              </a:ext>
            </a:extLst>
          </p:cNvPr>
          <p:cNvSpPr/>
          <p:nvPr/>
        </p:nvSpPr>
        <p:spPr>
          <a:xfrm flipH="1">
            <a:off x="7841813" y="-2074475"/>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23" name="AutoShape 23">
            <a:extLst>
              <a:ext uri="{FF2B5EF4-FFF2-40B4-BE49-F238E27FC236}">
                <a16:creationId xmlns:a16="http://schemas.microsoft.com/office/drawing/2014/main" xmlns="" id="{26DB7FFE-D3D1-001F-75F8-C92613260546}"/>
              </a:ext>
            </a:extLst>
          </p:cNvPr>
          <p:cNvSpPr/>
          <p:nvPr/>
        </p:nvSpPr>
        <p:spPr>
          <a:xfrm flipH="1">
            <a:off x="7793395" y="-2146402"/>
            <a:ext cx="2173837" cy="2173837"/>
          </a:xfrm>
          <a:prstGeom prst="line">
            <a:avLst/>
          </a:prstGeom>
          <a:ln w="28575" cap="flat">
            <a:solidFill>
              <a:srgbClr val="8CA9AD"/>
            </a:solidFill>
            <a:prstDash val="solid"/>
            <a:headEnd type="none" w="sm" len="sm"/>
            <a:tailEnd type="none" w="sm" len="sm"/>
          </a:ln>
        </p:spPr>
        <p:txBody>
          <a:bodyPr/>
          <a:lstStyle/>
          <a:p>
            <a:endParaRPr lang="en-GB"/>
          </a:p>
        </p:txBody>
      </p:sp>
      <p:sp>
        <p:nvSpPr>
          <p:cNvPr id="11" name="TextBox 10">
            <a:extLst>
              <a:ext uri="{FF2B5EF4-FFF2-40B4-BE49-F238E27FC236}">
                <a16:creationId xmlns:a16="http://schemas.microsoft.com/office/drawing/2014/main" xmlns="" id="{048C43A8-149C-3F97-BFF8-03371CBD0957}"/>
              </a:ext>
            </a:extLst>
          </p:cNvPr>
          <p:cNvSpPr txBox="1"/>
          <p:nvPr/>
        </p:nvSpPr>
        <p:spPr>
          <a:xfrm>
            <a:off x="422741" y="594914"/>
            <a:ext cx="8465931" cy="4170372"/>
          </a:xfrm>
          <a:prstGeom prst="rect">
            <a:avLst/>
          </a:prstGeom>
          <a:noFill/>
        </p:spPr>
        <p:txBody>
          <a:bodyPr wrap="square" rtlCol="0">
            <a:spAutoFit/>
          </a:bodyPr>
          <a:lstStyle/>
          <a:p>
            <a:pPr algn="just">
              <a:spcBef>
                <a:spcPts val="600"/>
              </a:spcBef>
            </a:pPr>
            <a:r>
              <a:rPr lang="en-US" sz="2200" dirty="0"/>
              <a:t>Probit Regression Model</a:t>
            </a:r>
          </a:p>
          <a:p>
            <a:pPr algn="just">
              <a:spcBef>
                <a:spcPts val="600"/>
              </a:spcBef>
            </a:pPr>
            <a:r>
              <a:rPr lang="en-GB" sz="2200" dirty="0">
                <a:solidFill>
                  <a:srgbClr val="0070C0"/>
                </a:solidFill>
              </a:rPr>
              <a:t>Explanatory variables are included in the model</a:t>
            </a:r>
            <a:r>
              <a:rPr lang="en-US" sz="2200" dirty="0">
                <a:solidFill>
                  <a:srgbClr val="0070C0"/>
                </a:solidFill>
              </a:rPr>
              <a:t>: </a:t>
            </a:r>
          </a:p>
          <a:p>
            <a:pPr marL="914400" lvl="4" indent="-342900" algn="just">
              <a:spcBef>
                <a:spcPts val="600"/>
              </a:spcBef>
              <a:buFont typeface="Wingdings" panose="05000000000000000000" pitchFamily="2" charset="2"/>
              <a:buChar char="Ø"/>
            </a:pPr>
            <a:r>
              <a:rPr lang="en-GB" sz="2200" dirty="0">
                <a:solidFill>
                  <a:srgbClr val="0070C0"/>
                </a:solidFill>
              </a:rPr>
              <a:t>Age;
Agex2; 
Gender; 
Urban and Rural (TTNT); 
Socio-economic regions; 
Qualifications of the head of the household; 
Employment status of the head of household; 
The status of households receiving state subsidies or not.</a:t>
            </a:r>
            <a:endParaRPr lang="en-US" sz="2200" dirty="0">
              <a:solidFill>
                <a:srgbClr val="0070C0"/>
              </a:solidFill>
            </a:endParaRPr>
          </a:p>
        </p:txBody>
      </p:sp>
    </p:spTree>
    <p:extLst>
      <p:ext uri="{BB962C8B-B14F-4D97-AF65-F5344CB8AC3E}">
        <p14:creationId xmlns:p14="http://schemas.microsoft.com/office/powerpoint/2010/main" val="603854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0B0E3BC-D00A-5BE0-1639-92A0A995589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xmlns="" id="{526E4D01-03D2-F09D-9388-BADA158742DF}"/>
              </a:ext>
            </a:extLst>
          </p:cNvPr>
          <p:cNvSpPr txBox="1"/>
          <p:nvPr/>
        </p:nvSpPr>
        <p:spPr>
          <a:xfrm>
            <a:off x="125507" y="99363"/>
            <a:ext cx="8910917" cy="359073"/>
          </a:xfrm>
          <a:prstGeom prst="rect">
            <a:avLst/>
          </a:prstGeom>
        </p:spPr>
        <p:txBody>
          <a:bodyPr wrap="square" lIns="0" tIns="0" rIns="0" bIns="0" rtlCol="0" anchor="t">
            <a:spAutoFit/>
          </a:bodyPr>
          <a:lstStyle/>
          <a:p>
            <a:pPr>
              <a:lnSpc>
                <a:spcPts val="2772"/>
              </a:lnSpc>
            </a:pPr>
            <a:r>
              <a:rPr lang="en-US" sz="2400" b="1" dirty="0">
                <a:solidFill>
                  <a:srgbClr val="002060"/>
                </a:solidFill>
                <a:cs typeface="Arial" panose="020B0604020202020204" pitchFamily="34" charset="0"/>
              </a:rPr>
              <a:t>Factors affecting the probability of becoming a child </a:t>
            </a:r>
            <a:r>
              <a:rPr lang="en-US" sz="2400" b="1" dirty="0" err="1">
                <a:solidFill>
                  <a:srgbClr val="002060"/>
                </a:solidFill>
                <a:cs typeface="Arial" panose="020B0604020202020204" pitchFamily="34" charset="0"/>
              </a:rPr>
              <a:t>labour</a:t>
            </a:r>
            <a:endParaRPr lang="en-US" sz="2400" b="1" dirty="0">
              <a:solidFill>
                <a:srgbClr val="002060"/>
              </a:solidFill>
              <a:latin typeface="Arial" panose="020B0604020202020204" pitchFamily="34" charset="0"/>
              <a:cs typeface="Arial" panose="020B0604020202020204" pitchFamily="34" charset="0"/>
            </a:endParaRPr>
          </a:p>
        </p:txBody>
      </p:sp>
      <p:sp>
        <p:nvSpPr>
          <p:cNvPr id="19" name="AutoShape 19">
            <a:extLst>
              <a:ext uri="{FF2B5EF4-FFF2-40B4-BE49-F238E27FC236}">
                <a16:creationId xmlns:a16="http://schemas.microsoft.com/office/drawing/2014/main" xmlns="" id="{7B4B86F4-75A1-C526-2CE7-977E367A01F2}"/>
              </a:ext>
            </a:extLst>
          </p:cNvPr>
          <p:cNvSpPr/>
          <p:nvPr/>
        </p:nvSpPr>
        <p:spPr>
          <a:xfrm flipH="1">
            <a:off x="8149427" y="-1814373"/>
            <a:ext cx="2566351" cy="2592608"/>
          </a:xfrm>
          <a:prstGeom prst="line">
            <a:avLst/>
          </a:prstGeom>
          <a:ln w="28575" cap="flat">
            <a:solidFill>
              <a:srgbClr val="8CA9AD"/>
            </a:solidFill>
            <a:prstDash val="solid"/>
            <a:headEnd type="none" w="sm" len="sm"/>
            <a:tailEnd type="none" w="sm" len="sm"/>
          </a:ln>
        </p:spPr>
        <p:txBody>
          <a:bodyPr/>
          <a:lstStyle/>
          <a:p>
            <a:endParaRPr lang="en-GB" dirty="0"/>
          </a:p>
        </p:txBody>
      </p:sp>
      <p:sp>
        <p:nvSpPr>
          <p:cNvPr id="20" name="AutoShape 20">
            <a:extLst>
              <a:ext uri="{FF2B5EF4-FFF2-40B4-BE49-F238E27FC236}">
                <a16:creationId xmlns:a16="http://schemas.microsoft.com/office/drawing/2014/main" xmlns="" id="{14F5A65E-8163-3AEC-5110-E31DE2B4FC7C}"/>
              </a:ext>
            </a:extLst>
          </p:cNvPr>
          <p:cNvSpPr/>
          <p:nvPr/>
        </p:nvSpPr>
        <p:spPr>
          <a:xfrm flipH="1">
            <a:off x="8040013" y="-1921347"/>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21" name="AutoShape 21">
            <a:extLst>
              <a:ext uri="{FF2B5EF4-FFF2-40B4-BE49-F238E27FC236}">
                <a16:creationId xmlns:a16="http://schemas.microsoft.com/office/drawing/2014/main" xmlns="" id="{5327CA78-C008-E98A-3872-A413672012DC}"/>
              </a:ext>
            </a:extLst>
          </p:cNvPr>
          <p:cNvSpPr/>
          <p:nvPr/>
        </p:nvSpPr>
        <p:spPr>
          <a:xfrm flipH="1">
            <a:off x="7946634" y="-2011148"/>
            <a:ext cx="2433571" cy="2433571"/>
          </a:xfrm>
          <a:prstGeom prst="line">
            <a:avLst/>
          </a:prstGeom>
          <a:ln w="28575" cap="flat">
            <a:solidFill>
              <a:srgbClr val="8CA9AD"/>
            </a:solidFill>
            <a:prstDash val="solid"/>
            <a:headEnd type="none" w="sm" len="sm"/>
            <a:tailEnd type="none" w="sm" len="sm"/>
          </a:ln>
        </p:spPr>
        <p:txBody>
          <a:bodyPr/>
          <a:lstStyle/>
          <a:p>
            <a:endParaRPr lang="en-GB" dirty="0"/>
          </a:p>
        </p:txBody>
      </p:sp>
      <p:sp>
        <p:nvSpPr>
          <p:cNvPr id="22" name="AutoShape 22">
            <a:extLst>
              <a:ext uri="{FF2B5EF4-FFF2-40B4-BE49-F238E27FC236}">
                <a16:creationId xmlns:a16="http://schemas.microsoft.com/office/drawing/2014/main" xmlns="" id="{AEC2F1BD-985D-10E9-68DC-176EA6E29E13}"/>
              </a:ext>
            </a:extLst>
          </p:cNvPr>
          <p:cNvSpPr/>
          <p:nvPr/>
        </p:nvSpPr>
        <p:spPr>
          <a:xfrm flipH="1">
            <a:off x="7841813" y="-2074475"/>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23" name="AutoShape 23">
            <a:extLst>
              <a:ext uri="{FF2B5EF4-FFF2-40B4-BE49-F238E27FC236}">
                <a16:creationId xmlns:a16="http://schemas.microsoft.com/office/drawing/2014/main" xmlns="" id="{DE6AA862-C0BF-0DF8-F39D-E88045DFD1D9}"/>
              </a:ext>
            </a:extLst>
          </p:cNvPr>
          <p:cNvSpPr/>
          <p:nvPr/>
        </p:nvSpPr>
        <p:spPr>
          <a:xfrm flipH="1">
            <a:off x="7793395" y="-2146402"/>
            <a:ext cx="2173837" cy="2173837"/>
          </a:xfrm>
          <a:prstGeom prst="line">
            <a:avLst/>
          </a:prstGeom>
          <a:ln w="28575" cap="flat">
            <a:solidFill>
              <a:srgbClr val="8CA9AD"/>
            </a:solidFill>
            <a:prstDash val="solid"/>
            <a:headEnd type="none" w="sm" len="sm"/>
            <a:tailEnd type="none" w="sm" len="sm"/>
          </a:ln>
        </p:spPr>
        <p:txBody>
          <a:bodyPr/>
          <a:lstStyle/>
          <a:p>
            <a:endParaRPr lang="en-GB"/>
          </a:p>
        </p:txBody>
      </p:sp>
      <p:sp>
        <p:nvSpPr>
          <p:cNvPr id="28" name="TextBox 28">
            <a:extLst>
              <a:ext uri="{FF2B5EF4-FFF2-40B4-BE49-F238E27FC236}">
                <a16:creationId xmlns:a16="http://schemas.microsoft.com/office/drawing/2014/main" xmlns="" id="{C27B66AE-76EA-A867-1638-6C9CA5635F09}"/>
              </a:ext>
            </a:extLst>
          </p:cNvPr>
          <p:cNvSpPr txBox="1"/>
          <p:nvPr/>
        </p:nvSpPr>
        <p:spPr>
          <a:xfrm>
            <a:off x="6910510" y="4401846"/>
            <a:ext cx="1457546" cy="141064"/>
          </a:xfrm>
          <a:prstGeom prst="rect">
            <a:avLst/>
          </a:prstGeom>
        </p:spPr>
        <p:txBody>
          <a:bodyPr lIns="0" tIns="0" rIns="0" bIns="0" rtlCol="0" anchor="t">
            <a:spAutoFit/>
          </a:bodyPr>
          <a:lstStyle/>
          <a:p>
            <a:pPr algn="ctr">
              <a:lnSpc>
                <a:spcPts val="1050"/>
              </a:lnSpc>
            </a:pPr>
            <a:r>
              <a:rPr lang="en-US" sz="1050">
                <a:solidFill>
                  <a:srgbClr val="FFFFFF"/>
                </a:solidFill>
                <a:latin typeface="Kollektif Bold"/>
              </a:rPr>
              <a:t>03 - SOCIAL MEDIA</a:t>
            </a:r>
          </a:p>
        </p:txBody>
      </p:sp>
      <p:graphicFrame>
        <p:nvGraphicFramePr>
          <p:cNvPr id="2" name="Table 1">
            <a:extLst>
              <a:ext uri="{FF2B5EF4-FFF2-40B4-BE49-F238E27FC236}">
                <a16:creationId xmlns:a16="http://schemas.microsoft.com/office/drawing/2014/main" xmlns="" id="{7BA0647A-B6E5-5556-47A6-90083EC03ABA}"/>
              </a:ext>
            </a:extLst>
          </p:cNvPr>
          <p:cNvGraphicFramePr>
            <a:graphicFrameLocks noGrp="1"/>
          </p:cNvGraphicFramePr>
          <p:nvPr>
            <p:extLst>
              <p:ext uri="{D42A27DB-BD31-4B8C-83A1-F6EECF244321}">
                <p14:modId xmlns:p14="http://schemas.microsoft.com/office/powerpoint/2010/main" val="2581737977"/>
              </p:ext>
            </p:extLst>
          </p:nvPr>
        </p:nvGraphicFramePr>
        <p:xfrm>
          <a:off x="190500" y="576035"/>
          <a:ext cx="8763000" cy="4541104"/>
        </p:xfrm>
        <a:graphic>
          <a:graphicData uri="http://schemas.openxmlformats.org/drawingml/2006/table">
            <a:tbl>
              <a:tblPr firstRow="1" firstCol="1" bandRow="1">
                <a:tableStyleId>{98189A9C-F6EC-422E-919D-00FC1DAC54E7}</a:tableStyleId>
              </a:tblPr>
              <a:tblGrid>
                <a:gridCol w="3177463">
                  <a:extLst>
                    <a:ext uri="{9D8B030D-6E8A-4147-A177-3AD203B41FA5}">
                      <a16:colId xmlns:a16="http://schemas.microsoft.com/office/drawing/2014/main" xmlns="" val="3854567578"/>
                    </a:ext>
                  </a:extLst>
                </a:gridCol>
                <a:gridCol w="2464156">
                  <a:extLst>
                    <a:ext uri="{9D8B030D-6E8A-4147-A177-3AD203B41FA5}">
                      <a16:colId xmlns:a16="http://schemas.microsoft.com/office/drawing/2014/main" xmlns="" val="251012268"/>
                    </a:ext>
                  </a:extLst>
                </a:gridCol>
                <a:gridCol w="2290650">
                  <a:extLst>
                    <a:ext uri="{9D8B030D-6E8A-4147-A177-3AD203B41FA5}">
                      <a16:colId xmlns:a16="http://schemas.microsoft.com/office/drawing/2014/main" xmlns="" val="207880194"/>
                    </a:ext>
                  </a:extLst>
                </a:gridCol>
                <a:gridCol w="830731">
                  <a:extLst>
                    <a:ext uri="{9D8B030D-6E8A-4147-A177-3AD203B41FA5}">
                      <a16:colId xmlns:a16="http://schemas.microsoft.com/office/drawing/2014/main" xmlns="" val="436389852"/>
                    </a:ext>
                  </a:extLst>
                </a:gridCol>
              </a:tblGrid>
              <a:tr h="274865">
                <a:tc>
                  <a:txBody>
                    <a:bodyPr/>
                    <a:lstStyle/>
                    <a:p>
                      <a:pPr>
                        <a:lnSpc>
                          <a:spcPct val="107000"/>
                        </a:lnSpc>
                        <a:spcAft>
                          <a:spcPts val="0"/>
                        </a:spcAft>
                      </a:pPr>
                      <a:r>
                        <a:rPr lang="en-US" sz="1000" dirty="0">
                          <a:effectLst/>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Estimated (Coefficient)</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Marginal impact (</a:t>
                      </a:r>
                      <a:r>
                        <a:rPr lang="en-US" sz="1050" dirty="0" err="1">
                          <a:effectLst/>
                        </a:rPr>
                        <a:t>dy</a:t>
                      </a:r>
                      <a:r>
                        <a:rPr lang="en-US" sz="1050" dirty="0">
                          <a:effectLst/>
                        </a:rPr>
                        <a:t>/dx)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00" dirty="0">
                          <a:effectLst/>
                        </a:rPr>
                        <a:t>P&gt;|z|</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1456885531"/>
                  </a:ext>
                </a:extLst>
              </a:tr>
              <a:tr h="190313">
                <a:tc>
                  <a:txBody>
                    <a:bodyPr/>
                    <a:lstStyle/>
                    <a:p>
                      <a:pP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Age</a:t>
                      </a:r>
                    </a:p>
                  </a:txBody>
                  <a:tcPr marL="44187" marR="44187" marT="0" marB="0" anchor="ctr"/>
                </a:tc>
                <a:tc>
                  <a:txBody>
                    <a:bodyPr/>
                    <a:lstStyle/>
                    <a:p>
                      <a:pPr algn="r">
                        <a:lnSpc>
                          <a:spcPct val="107000"/>
                        </a:lnSpc>
                        <a:spcAft>
                          <a:spcPts val="0"/>
                        </a:spcAft>
                      </a:pPr>
                      <a:r>
                        <a:rPr lang="en-US" sz="1050">
                          <a:effectLst/>
                        </a:rPr>
                        <a:t>0.3133368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0.0087148</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1452085082"/>
                  </a:ext>
                </a:extLst>
              </a:tr>
              <a:tr h="160774">
                <a:tc>
                  <a:txBody>
                    <a:bodyPr/>
                    <a:lstStyle/>
                    <a:p>
                      <a:pP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Age square rooted</a:t>
                      </a:r>
                    </a:p>
                  </a:txBody>
                  <a:tcPr marL="44187" marR="44187" marT="0" marB="0" anchor="ctr"/>
                </a:tc>
                <a:tc>
                  <a:txBody>
                    <a:bodyPr/>
                    <a:lstStyle/>
                    <a:p>
                      <a:pPr algn="r">
                        <a:lnSpc>
                          <a:spcPct val="107000"/>
                        </a:lnSpc>
                        <a:spcAft>
                          <a:spcPts val="0"/>
                        </a:spcAft>
                      </a:pPr>
                      <a:r>
                        <a:rPr lang="en-US" sz="1050" dirty="0">
                          <a:effectLst/>
                        </a:rPr>
                        <a:t>-0.0046716</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-0.0001299</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1611698075"/>
                  </a:ext>
                </a:extLst>
              </a:tr>
              <a:tr h="161110">
                <a:tc>
                  <a:txBody>
                    <a:bodyPr/>
                    <a:lstStyle/>
                    <a:p>
                      <a:pP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Urban/ rural</a:t>
                      </a:r>
                    </a:p>
                  </a:txBody>
                  <a:tcPr marL="44187" marR="44187" marT="0" marB="0" anchor="ctr"/>
                </a:tc>
                <a:tc>
                  <a:txBody>
                    <a:bodyPr/>
                    <a:lstStyle/>
                    <a:p>
                      <a:pPr algn="r">
                        <a:lnSpc>
                          <a:spcPct val="107000"/>
                        </a:lnSpc>
                        <a:spcAft>
                          <a:spcPts val="0"/>
                        </a:spcAft>
                      </a:pPr>
                      <a:r>
                        <a:rPr lang="en-US" sz="105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44187" marR="44187"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1894501371"/>
                  </a:ext>
                </a:extLst>
              </a:tr>
              <a:tr h="160774">
                <a:tc>
                  <a:txBody>
                    <a:bodyPr/>
                    <a:lstStyle/>
                    <a:p>
                      <a:pP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Urban</a:t>
                      </a:r>
                    </a:p>
                  </a:txBody>
                  <a:tcPr marL="44187" marR="44187" marT="0" marB="0" anchor="ctr"/>
                </a:tc>
                <a:tc>
                  <a:txBody>
                    <a:bodyPr/>
                    <a:lstStyle/>
                    <a:p>
                      <a:pPr algn="r">
                        <a:lnSpc>
                          <a:spcPct val="107000"/>
                        </a:lnSpc>
                        <a:spcAft>
                          <a:spcPts val="0"/>
                        </a:spcAft>
                      </a:pPr>
                      <a:r>
                        <a:rPr lang="en-US" sz="1050" dirty="0">
                          <a:effectLst/>
                        </a:rPr>
                        <a:t>-0.1139173</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-0.0030304</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3126605158"/>
                  </a:ext>
                </a:extLst>
              </a:tr>
              <a:tr h="161110">
                <a:tc>
                  <a:txBody>
                    <a:bodyPr/>
                    <a:lstStyle/>
                    <a:p>
                      <a:pP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Sex</a:t>
                      </a:r>
                    </a:p>
                  </a:txBody>
                  <a:tcPr marL="44187" marR="44187" marT="0" marB="0" anchor="ctr"/>
                </a:tc>
                <a:tc>
                  <a:txBody>
                    <a:bodyPr/>
                    <a:lstStyle/>
                    <a:p>
                      <a:pPr algn="r">
                        <a:lnSpc>
                          <a:spcPct val="107000"/>
                        </a:lnSpc>
                        <a:spcAft>
                          <a:spcPts val="0"/>
                        </a:spcAft>
                      </a:pPr>
                      <a:r>
                        <a:rPr lang="en-US" sz="105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44187" marR="44187"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1504072300"/>
                  </a:ext>
                </a:extLst>
              </a:tr>
              <a:tr h="160774">
                <a:tc>
                  <a:txBody>
                    <a:bodyPr/>
                    <a:lstStyle/>
                    <a:p>
                      <a:pP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Male</a:t>
                      </a:r>
                    </a:p>
                  </a:txBody>
                  <a:tcPr marL="44187" marR="44187" marT="0" marB="0" anchor="ctr"/>
                </a:tc>
                <a:tc>
                  <a:txBody>
                    <a:bodyPr/>
                    <a:lstStyle/>
                    <a:p>
                      <a:pPr algn="r">
                        <a:lnSpc>
                          <a:spcPct val="107000"/>
                        </a:lnSpc>
                        <a:spcAft>
                          <a:spcPts val="0"/>
                        </a:spcAft>
                      </a:pPr>
                      <a:r>
                        <a:rPr lang="en-US" sz="1050" dirty="0">
                          <a:effectLst/>
                        </a:rPr>
                        <a:t>0.1654848</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0.0045498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384248465"/>
                  </a:ext>
                </a:extLst>
              </a:tr>
              <a:tr h="81657">
                <a:tc>
                  <a:txBody>
                    <a:bodyPr/>
                    <a:lstStyle/>
                    <a:p>
                      <a:pPr>
                        <a:lnSpc>
                          <a:spcPct val="107000"/>
                        </a:lnSpc>
                        <a:spcAft>
                          <a:spcPts val="0"/>
                        </a:spcAft>
                      </a:pPr>
                      <a:r>
                        <a:rPr lang="en-US" sz="1050" dirty="0">
                          <a:effectLst/>
                        </a:rPr>
                        <a:t>Educational level of the head of household</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2864096367"/>
                  </a:ext>
                </a:extLst>
              </a:tr>
              <a:tr h="160607">
                <a:tc>
                  <a:txBody>
                    <a:bodyPr/>
                    <a:lstStyle/>
                    <a:p>
                      <a:pPr>
                        <a:lnSpc>
                          <a:spcPct val="107000"/>
                        </a:lnSpc>
                        <a:spcAft>
                          <a:spcPts val="0"/>
                        </a:spcAft>
                      </a:pPr>
                      <a:r>
                        <a:rPr lang="en-US" sz="1050" dirty="0">
                          <a:effectLst/>
                        </a:rPr>
                        <a:t>Elementary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-0.2620371</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-0.0065993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522938072"/>
                  </a:ext>
                </a:extLst>
              </a:tr>
              <a:tr h="160607">
                <a:tc>
                  <a:txBody>
                    <a:bodyPr/>
                    <a:lstStyle/>
                    <a:p>
                      <a:pPr>
                        <a:lnSpc>
                          <a:spcPct val="107000"/>
                        </a:lnSpc>
                        <a:spcAft>
                          <a:spcPts val="0"/>
                        </a:spcAft>
                      </a:pPr>
                      <a:r>
                        <a:rPr lang="en-US" sz="1050" dirty="0">
                          <a:effectLst/>
                        </a:rPr>
                        <a:t>Immediate</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-0.5516609</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-0.010822</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753168241"/>
                  </a:ext>
                </a:extLst>
              </a:tr>
              <a:tr h="160607">
                <a:tc>
                  <a:txBody>
                    <a:bodyPr/>
                    <a:lstStyle/>
                    <a:p>
                      <a:pPr>
                        <a:lnSpc>
                          <a:spcPct val="107000"/>
                        </a:lnSpc>
                        <a:spcAft>
                          <a:spcPts val="0"/>
                        </a:spcAft>
                      </a:pPr>
                      <a:r>
                        <a:rPr lang="en-US" sz="1050" dirty="0">
                          <a:effectLst/>
                        </a:rPr>
                        <a:t>College and above</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-0.8172732</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-0.0129116</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3516971336"/>
                  </a:ext>
                </a:extLst>
              </a:tr>
              <a:tr h="333017">
                <a:tc>
                  <a:txBody>
                    <a:bodyPr/>
                    <a:lstStyle/>
                    <a:p>
                      <a:pPr>
                        <a:lnSpc>
                          <a:spcPct val="107000"/>
                        </a:lnSpc>
                        <a:spcAft>
                          <a:spcPts val="0"/>
                        </a:spcAft>
                      </a:pPr>
                      <a:r>
                        <a:rPr lang="en-US" sz="1050" dirty="0">
                          <a:effectLst/>
                        </a:rPr>
                        <a:t>Employment status of the head of the household</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44187" marR="44187"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3059686387"/>
                  </a:ext>
                </a:extLst>
              </a:tr>
              <a:tr h="160607">
                <a:tc>
                  <a:txBody>
                    <a:bodyPr/>
                    <a:lstStyle/>
                    <a:p>
                      <a:pPr>
                        <a:lnSpc>
                          <a:spcPct val="107000"/>
                        </a:lnSpc>
                        <a:spcAft>
                          <a:spcPts val="0"/>
                        </a:spcAft>
                      </a:pPr>
                      <a:r>
                        <a:rPr lang="en-US" sz="1050" dirty="0">
                          <a:effectLst/>
                        </a:rPr>
                        <a:t>Out of </a:t>
                      </a:r>
                      <a:r>
                        <a:rPr lang="en-US" sz="1050" dirty="0" err="1">
                          <a:effectLst/>
                        </a:rPr>
                        <a:t>labour</a:t>
                      </a:r>
                      <a:r>
                        <a:rPr lang="en-US" sz="1050" dirty="0">
                          <a:effectLst/>
                        </a:rPr>
                        <a:t> force*</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-0.2987604</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-0.0086839</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24843290"/>
                  </a:ext>
                </a:extLst>
              </a:tr>
              <a:tr h="160607">
                <a:tc>
                  <a:txBody>
                    <a:bodyPr/>
                    <a:lstStyle/>
                    <a:p>
                      <a:pPr>
                        <a:lnSpc>
                          <a:spcPct val="107000"/>
                        </a:lnSpc>
                        <a:spcAft>
                          <a:spcPts val="0"/>
                        </a:spcAft>
                      </a:pPr>
                      <a:r>
                        <a:rPr lang="en-US" sz="1050" dirty="0">
                          <a:effectLst/>
                        </a:rPr>
                        <a:t>Informal sector</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-0.1175773</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-0.003974</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3089714405"/>
                  </a:ext>
                </a:extLst>
              </a:tr>
              <a:tr h="160607">
                <a:tc>
                  <a:txBody>
                    <a:bodyPr/>
                    <a:lstStyle/>
                    <a:p>
                      <a:pPr>
                        <a:lnSpc>
                          <a:spcPct val="107000"/>
                        </a:lnSpc>
                        <a:spcAft>
                          <a:spcPts val="0"/>
                        </a:spcAft>
                      </a:pPr>
                      <a:r>
                        <a:rPr lang="en-US" sz="1050" dirty="0">
                          <a:effectLst/>
                        </a:rPr>
                        <a:t>Formal sector</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-0.2824956</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-0.0083225</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2322877165"/>
                  </a:ext>
                </a:extLst>
              </a:tr>
              <a:tr h="333017">
                <a:tc>
                  <a:txBody>
                    <a:bodyPr/>
                    <a:lstStyle/>
                    <a:p>
                      <a:pPr>
                        <a:lnSpc>
                          <a:spcPct val="107000"/>
                        </a:lnSpc>
                        <a:spcAft>
                          <a:spcPts val="0"/>
                        </a:spcAft>
                      </a:pPr>
                      <a:r>
                        <a:rPr lang="en-US" sz="1050" dirty="0">
                          <a:effectLst/>
                        </a:rPr>
                        <a:t>Status of whether the household receives the government’s subsidies or not</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4077634075"/>
                  </a:ext>
                </a:extLst>
              </a:tr>
              <a:tr h="160774">
                <a:tc>
                  <a:txBody>
                    <a:bodyPr/>
                    <a:lstStyle/>
                    <a:p>
                      <a:pP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Household receiving subsidies</a:t>
                      </a:r>
                    </a:p>
                  </a:txBody>
                  <a:tcPr marL="44187" marR="44187" marT="0" marB="0" anchor="ctr"/>
                </a:tc>
                <a:tc>
                  <a:txBody>
                    <a:bodyPr/>
                    <a:lstStyle/>
                    <a:p>
                      <a:pPr algn="r">
                        <a:lnSpc>
                          <a:spcPct val="107000"/>
                        </a:lnSpc>
                        <a:spcAft>
                          <a:spcPts val="0"/>
                        </a:spcAft>
                      </a:pPr>
                      <a:r>
                        <a:rPr lang="en-US" sz="1050">
                          <a:effectLst/>
                        </a:rPr>
                        <a:t>0.3683397</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0.0135755</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1690921209"/>
                  </a:ext>
                </a:extLst>
              </a:tr>
              <a:tr h="161110">
                <a:tc>
                  <a:txBody>
                    <a:bodyPr/>
                    <a:lstStyle/>
                    <a:p>
                      <a:pPr>
                        <a:lnSpc>
                          <a:spcPct val="107000"/>
                        </a:lnSpc>
                        <a:spcAft>
                          <a:spcPts val="0"/>
                        </a:spcAft>
                      </a:pPr>
                      <a:r>
                        <a:rPr lang="en-US" sz="1050" dirty="0">
                          <a:effectLst/>
                        </a:rPr>
                        <a:t>Socio – Economic region</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endParaRPr lang="en-US" sz="1050">
                        <a:effectLst/>
                        <a:latin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4180459149"/>
                  </a:ext>
                </a:extLst>
              </a:tr>
              <a:tr h="160607">
                <a:tc>
                  <a:txBody>
                    <a:bodyPr/>
                    <a:lstStyle/>
                    <a:p>
                      <a:pPr>
                        <a:lnSpc>
                          <a:spcPct val="107000"/>
                        </a:lnSpc>
                        <a:spcAft>
                          <a:spcPts val="0"/>
                        </a:spcAft>
                      </a:pPr>
                      <a:r>
                        <a:rPr lang="en-US" sz="1050" dirty="0">
                          <a:effectLst/>
                        </a:rPr>
                        <a:t>Socio – Economic region(Red River Delta)</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-0.4187867</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-0.0079696</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167961436"/>
                  </a:ext>
                </a:extLst>
              </a:tr>
              <a:tr h="333017">
                <a:tc>
                  <a:txBody>
                    <a:bodyPr/>
                    <a:lstStyle/>
                    <a:p>
                      <a:pPr>
                        <a:lnSpc>
                          <a:spcPct val="107000"/>
                        </a:lnSpc>
                        <a:spcAft>
                          <a:spcPts val="0"/>
                        </a:spcAft>
                      </a:pPr>
                      <a:r>
                        <a:rPr lang="en-US" sz="1050" dirty="0">
                          <a:effectLst/>
                        </a:rPr>
                        <a:t>Socio – Economic region((North Central and Coastal area)</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-0.1102955</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-0.0027716</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0.000</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2317333818"/>
                  </a:ext>
                </a:extLst>
              </a:tr>
              <a:tr h="160607">
                <a:tc>
                  <a:txBody>
                    <a:bodyPr/>
                    <a:lstStyle/>
                    <a:p>
                      <a:pPr>
                        <a:lnSpc>
                          <a:spcPct val="107000"/>
                        </a:lnSpc>
                        <a:spcAft>
                          <a:spcPts val="0"/>
                        </a:spcAft>
                      </a:pPr>
                      <a:r>
                        <a:rPr lang="en-US" sz="1050" dirty="0">
                          <a:effectLst/>
                        </a:rPr>
                        <a:t>Socio – Economic region(Highland)</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0.2714874</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0.0096752</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0.000</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2639726415"/>
                  </a:ext>
                </a:extLst>
              </a:tr>
              <a:tr h="160607">
                <a:tc>
                  <a:txBody>
                    <a:bodyPr/>
                    <a:lstStyle/>
                    <a:p>
                      <a:pPr>
                        <a:lnSpc>
                          <a:spcPct val="107000"/>
                        </a:lnSpc>
                        <a:spcAft>
                          <a:spcPts val="0"/>
                        </a:spcAft>
                      </a:pPr>
                      <a:r>
                        <a:rPr lang="en-US" sz="1050" dirty="0">
                          <a:effectLst/>
                        </a:rPr>
                        <a:t>Socio – Economic region(South East Area)</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0.1183918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0.003669</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0.000</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2056932402"/>
                  </a:ext>
                </a:extLst>
              </a:tr>
              <a:tr h="160607">
                <a:tc>
                  <a:txBody>
                    <a:bodyPr/>
                    <a:lstStyle/>
                    <a:p>
                      <a:pPr>
                        <a:lnSpc>
                          <a:spcPct val="107000"/>
                        </a:lnSpc>
                        <a:spcAft>
                          <a:spcPts val="0"/>
                        </a:spcAft>
                      </a:pPr>
                      <a:r>
                        <a:rPr lang="en-US" sz="1050" dirty="0">
                          <a:effectLst/>
                        </a:rPr>
                        <a:t>Socio – Economic region(Mekong Delta)</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0.1584062</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a:effectLst/>
                        </a:rPr>
                        <a:t>0.0050923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050" dirty="0">
                          <a:effectLst/>
                        </a:rPr>
                        <a:t>0.000</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3040216497"/>
                  </a:ext>
                </a:extLst>
              </a:tr>
              <a:tr h="184359">
                <a:tc>
                  <a:txBody>
                    <a:bodyPr/>
                    <a:lstStyle/>
                    <a:p>
                      <a:pPr>
                        <a:lnSpc>
                          <a:spcPct val="107000"/>
                        </a:lnSpc>
                        <a:spcAft>
                          <a:spcPts val="0"/>
                        </a:spcAft>
                      </a:pPr>
                      <a:r>
                        <a:rPr lang="en-US" sz="1200" dirty="0">
                          <a:effectLst/>
                        </a:rPr>
                        <a:t>Constant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-5.355435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endParaRPr lang="en-US" sz="1200">
                        <a:effectLst/>
                        <a:latin typeface="Calibri" panose="020F0502020204030204" pitchFamily="34" charset="0"/>
                        <a:cs typeface="Times New Roman" panose="02020603050405020304" pitchFamily="18" charset="0"/>
                      </a:endParaRPr>
                    </a:p>
                  </a:txBody>
                  <a:tcPr marL="44187" marR="44187" marT="0" marB="0" anchor="ctr"/>
                </a:tc>
                <a:tc>
                  <a:txBody>
                    <a:bodyPr/>
                    <a:lstStyle/>
                    <a:p>
                      <a:endParaRPr lang="en-US" sz="1200" dirty="0">
                        <a:effectLst/>
                        <a:latin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xmlns="" val="2311019811"/>
                  </a:ext>
                </a:extLst>
              </a:tr>
            </a:tbl>
          </a:graphicData>
        </a:graphic>
      </p:graphicFrame>
    </p:spTree>
    <p:extLst>
      <p:ext uri="{BB962C8B-B14F-4D97-AF65-F5344CB8AC3E}">
        <p14:creationId xmlns:p14="http://schemas.microsoft.com/office/powerpoint/2010/main" val="377529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4" name="Google Shape;1024;p35"/>
          <p:cNvSpPr txBox="1">
            <a:spLocks noGrp="1"/>
          </p:cNvSpPr>
          <p:nvPr>
            <p:ph type="subTitle" idx="1"/>
          </p:nvPr>
        </p:nvSpPr>
        <p:spPr>
          <a:xfrm>
            <a:off x="1022004" y="1872533"/>
            <a:ext cx="7157291" cy="2284200"/>
          </a:xfrm>
          <a:prstGeom prst="rect">
            <a:avLst/>
          </a:prstGeom>
        </p:spPr>
        <p:txBody>
          <a:bodyPr spcFirstLastPara="1" wrap="square" lIns="91425" tIns="91425" rIns="91425" bIns="91425" anchor="t" anchorCtr="0">
            <a:noAutofit/>
          </a:bodyPr>
          <a:lstStyle/>
          <a:p>
            <a:pPr marL="357188" indent="-357188" algn="just">
              <a:spcBef>
                <a:spcPts val="2250"/>
              </a:spcBef>
              <a:buFont typeface="Arial" panose="020B0604020202020204" pitchFamily="34" charset="0"/>
              <a:buChar char="•"/>
            </a:pPr>
            <a:r>
              <a:rPr lang="en-GB" dirty="0">
                <a:solidFill>
                  <a:srgbClr val="002060"/>
                </a:solidFill>
              </a:rPr>
              <a:t>The 2016 Children's Law creates an important legal corridor for the protection, care and education of children, promotes the better realization of children's fundamental rights
The Labour Code 2019 was developed and promulgated with many regulations to protect minor workers in Vietnam
Circular No. 09/2020/TT-BLDTBXH dated 12-11-2020 of the Ministry of Labour, Invalids and Social Affairs detailing and guiding the implementation of the Labour Code articles on minor workers</a:t>
            </a:r>
            <a:endParaRPr lang="vi-VN" dirty="0">
              <a:solidFill>
                <a:srgbClr val="002060"/>
              </a:solidFill>
            </a:endParaRPr>
          </a:p>
        </p:txBody>
      </p:sp>
      <p:grpSp>
        <p:nvGrpSpPr>
          <p:cNvPr id="1027" name="Google Shape;1027;p35"/>
          <p:cNvGrpSpPr/>
          <p:nvPr/>
        </p:nvGrpSpPr>
        <p:grpSpPr>
          <a:xfrm>
            <a:off x="4104" y="2923293"/>
            <a:ext cx="1017900" cy="2784127"/>
            <a:chOff x="4104" y="2923293"/>
            <a:chExt cx="1017900" cy="2784127"/>
          </a:xfrm>
        </p:grpSpPr>
        <p:grpSp>
          <p:nvGrpSpPr>
            <p:cNvPr id="1028" name="Google Shape;1028;p35"/>
            <p:cNvGrpSpPr/>
            <p:nvPr/>
          </p:nvGrpSpPr>
          <p:grpSpPr>
            <a:xfrm rot="10800000">
              <a:off x="4104" y="3700729"/>
              <a:ext cx="1017900" cy="2006690"/>
              <a:chOff x="6824190" y="51241"/>
              <a:chExt cx="1604002" cy="3162632"/>
            </a:xfrm>
          </p:grpSpPr>
          <p:sp>
            <p:nvSpPr>
              <p:cNvPr id="1029" name="Google Shape;1029;p35"/>
              <p:cNvSpPr/>
              <p:nvPr/>
            </p:nvSpPr>
            <p:spPr>
              <a:xfrm>
                <a:off x="6824190" y="309430"/>
                <a:ext cx="1604002" cy="1765249"/>
              </a:xfrm>
              <a:custGeom>
                <a:avLst/>
                <a:gdLst/>
                <a:ahLst/>
                <a:cxnLst/>
                <a:rect l="l" t="t" r="r" b="b"/>
                <a:pathLst>
                  <a:path w="27000" h="29713" extrusionOk="0">
                    <a:moveTo>
                      <a:pt x="0" y="0"/>
                    </a:moveTo>
                    <a:lnTo>
                      <a:pt x="0" y="29713"/>
                    </a:lnTo>
                    <a:lnTo>
                      <a:pt x="27000" y="29713"/>
                    </a:lnTo>
                    <a:lnTo>
                      <a:pt x="27000" y="0"/>
                    </a:ln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5"/>
              <p:cNvSpPr/>
              <p:nvPr/>
            </p:nvSpPr>
            <p:spPr>
              <a:xfrm>
                <a:off x="6824190" y="2495190"/>
                <a:ext cx="1604002" cy="221896"/>
              </a:xfrm>
              <a:custGeom>
                <a:avLst/>
                <a:gdLst/>
                <a:ahLst/>
                <a:cxnLst/>
                <a:rect l="l" t="t" r="r" b="b"/>
                <a:pathLst>
                  <a:path w="27000" h="3735" extrusionOk="0">
                    <a:moveTo>
                      <a:pt x="0" y="1"/>
                    </a:moveTo>
                    <a:lnTo>
                      <a:pt x="0" y="3735"/>
                    </a:lnTo>
                    <a:lnTo>
                      <a:pt x="27000" y="3735"/>
                    </a:lnTo>
                    <a:lnTo>
                      <a:pt x="27000" y="1"/>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5"/>
              <p:cNvSpPr/>
              <p:nvPr/>
            </p:nvSpPr>
            <p:spPr>
              <a:xfrm>
                <a:off x="6824190" y="2991977"/>
                <a:ext cx="1604002" cy="221896"/>
              </a:xfrm>
              <a:custGeom>
                <a:avLst/>
                <a:gdLst/>
                <a:ahLst/>
                <a:cxnLst/>
                <a:rect l="l" t="t" r="r" b="b"/>
                <a:pathLst>
                  <a:path w="27000" h="3735" extrusionOk="0">
                    <a:moveTo>
                      <a:pt x="0" y="0"/>
                    </a:moveTo>
                    <a:lnTo>
                      <a:pt x="0" y="3734"/>
                    </a:lnTo>
                    <a:lnTo>
                      <a:pt x="27000" y="3734"/>
                    </a:lnTo>
                    <a:lnTo>
                      <a:pt x="27000" y="0"/>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35"/>
              <p:cNvGrpSpPr/>
              <p:nvPr/>
            </p:nvGrpSpPr>
            <p:grpSpPr>
              <a:xfrm>
                <a:off x="7070672" y="51241"/>
                <a:ext cx="1020086" cy="665570"/>
                <a:chOff x="7070672" y="51241"/>
                <a:chExt cx="1020086" cy="665570"/>
              </a:xfrm>
            </p:grpSpPr>
            <p:sp>
              <p:nvSpPr>
                <p:cNvPr id="1033" name="Google Shape;1033;p35"/>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9" name="Google Shape;1049;p35"/>
            <p:cNvGrpSpPr/>
            <p:nvPr/>
          </p:nvGrpSpPr>
          <p:grpSpPr>
            <a:xfrm rot="10800000">
              <a:off x="137052" y="2923293"/>
              <a:ext cx="752005" cy="489744"/>
              <a:chOff x="5201720" y="3979318"/>
              <a:chExt cx="752080" cy="489793"/>
            </a:xfrm>
          </p:grpSpPr>
          <p:sp>
            <p:nvSpPr>
              <p:cNvPr id="1050" name="Google Shape;1050;p35"/>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5"/>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5"/>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5"/>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5"/>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5"/>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1070;p36"/>
          <p:cNvSpPr txBox="1">
            <a:spLocks/>
          </p:cNvSpPr>
          <p:nvPr/>
        </p:nvSpPr>
        <p:spPr>
          <a:xfrm>
            <a:off x="808788" y="151022"/>
            <a:ext cx="770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744B"/>
              </a:buClr>
              <a:buSzPts val="2800"/>
              <a:buFont typeface="Allerta Stencil"/>
              <a:buNone/>
              <a:defRPr sz="2800" b="0" i="0" u="none" strike="noStrike" cap="none">
                <a:solidFill>
                  <a:srgbClr val="FF744B"/>
                </a:solidFill>
                <a:latin typeface="Allerta Stencil"/>
                <a:ea typeface="Allerta Stencil"/>
                <a:cs typeface="Allerta Stencil"/>
                <a:sym typeface="Allerta Stencil"/>
              </a:defRPr>
            </a:lvl1pPr>
            <a:lvl2pPr marR="0" lvl="1"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9pPr>
          </a:lstStyle>
          <a:p>
            <a:pPr algn="ctr"/>
            <a:r>
              <a:rPr lang="en-US" dirty="0">
                <a:latin typeface="+mj-lt"/>
              </a:rPr>
              <a:t>GENERAL CONTEXT</a:t>
            </a:r>
          </a:p>
        </p:txBody>
      </p:sp>
      <p:sp>
        <p:nvSpPr>
          <p:cNvPr id="48" name="Google Shape;1197;p38"/>
          <p:cNvSpPr txBox="1">
            <a:spLocks/>
          </p:cNvSpPr>
          <p:nvPr/>
        </p:nvSpPr>
        <p:spPr>
          <a:xfrm flipH="1">
            <a:off x="889056" y="735112"/>
            <a:ext cx="6730943" cy="41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19348E"/>
              </a:buClr>
              <a:buSzPts val="1800"/>
              <a:buFont typeface="Open Sans"/>
              <a:buChar char="●"/>
              <a:defRPr sz="1800" b="0" i="0" u="none" strike="noStrike" cap="none">
                <a:solidFill>
                  <a:srgbClr val="19348E"/>
                </a:solidFill>
                <a:latin typeface="Open Sans"/>
                <a:ea typeface="Open Sans"/>
                <a:cs typeface="Open Sans"/>
                <a:sym typeface="Open Sans"/>
              </a:defRPr>
            </a:lvl1pPr>
            <a:lvl2pPr marL="914400" marR="0" lvl="1"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2pPr>
            <a:lvl3pPr marL="1371600" marR="0" lvl="2"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3pPr>
            <a:lvl4pPr marL="1828800" marR="0" lvl="3"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4pPr>
            <a:lvl5pPr marL="2286000" marR="0" lvl="4"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5pPr>
            <a:lvl6pPr marL="2743200" marR="0" lvl="5"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6pPr>
            <a:lvl7pPr marL="3200400" marR="0" lvl="6"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7pPr>
            <a:lvl8pPr marL="3657600" marR="0" lvl="7"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8pPr>
            <a:lvl9pPr marL="4114800" marR="0" lvl="8"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9pPr>
          </a:lstStyle>
          <a:p>
            <a:pPr marL="0" indent="0">
              <a:spcAft>
                <a:spcPts val="1200"/>
              </a:spcAft>
              <a:buNone/>
            </a:pPr>
            <a:r>
              <a:rPr lang="en-GB" sz="3000" dirty="0">
                <a:solidFill>
                  <a:schemeClr val="accent2"/>
                </a:solidFill>
                <a:latin typeface="+mj-lt"/>
                <a:ea typeface="Allerta Stencil"/>
                <a:cs typeface="Allerta Stencil"/>
                <a:sym typeface="Allerta Stencil"/>
              </a:rPr>
              <a:t>Laws on Child Protection and        Child Labour Prevention  </a:t>
            </a:r>
            <a:endParaRPr lang="en-US" sz="3000" dirty="0">
              <a:solidFill>
                <a:schemeClr val="accent2"/>
              </a:solidFill>
              <a:latin typeface="+mj-lt"/>
              <a:ea typeface="Allerta Stencil"/>
              <a:cs typeface="Allerta Stencil"/>
              <a:sym typeface="Allerta Stenci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259DBDD-A446-97AF-5A09-A25B155AE32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xmlns="" id="{078EAC2F-7EBF-0EB5-5096-B8ECCE2C33CE}"/>
              </a:ext>
            </a:extLst>
          </p:cNvPr>
          <p:cNvSpPr txBox="1"/>
          <p:nvPr/>
        </p:nvSpPr>
        <p:spPr>
          <a:xfrm>
            <a:off x="824124" y="117236"/>
            <a:ext cx="7755100" cy="738664"/>
          </a:xfrm>
          <a:prstGeom prst="rect">
            <a:avLst/>
          </a:prstGeom>
        </p:spPr>
        <p:txBody>
          <a:bodyPr wrap="square" lIns="0" tIns="0" rIns="0" bIns="0" rtlCol="0" anchor="t">
            <a:spAutoFit/>
          </a:bodyPr>
          <a:lstStyle/>
          <a:p>
            <a:r>
              <a:rPr lang="en-GB" sz="2400" b="1" dirty="0">
                <a:solidFill>
                  <a:srgbClr val="002060"/>
                </a:solidFill>
                <a:cs typeface="Arial" panose="020B0604020202020204" pitchFamily="34" charset="0"/>
              </a:rPr>
              <a:t>Factors affecting probability of becoming </a:t>
            </a:r>
          </a:p>
          <a:p>
            <a:r>
              <a:rPr lang="en-GB" sz="2400" b="1" dirty="0">
                <a:solidFill>
                  <a:srgbClr val="002060"/>
                </a:solidFill>
                <a:cs typeface="Arial" panose="020B0604020202020204" pitchFamily="34" charset="0"/>
              </a:rPr>
              <a:t>a child labour</a:t>
            </a:r>
            <a:endParaRPr lang="en-US" sz="2400" b="1" dirty="0">
              <a:solidFill>
                <a:srgbClr val="002060"/>
              </a:solidFill>
              <a:latin typeface="Arial" panose="020B0604020202020204" pitchFamily="34" charset="0"/>
              <a:cs typeface="Arial" panose="020B0604020202020204" pitchFamily="34" charset="0"/>
            </a:endParaRPr>
          </a:p>
        </p:txBody>
      </p:sp>
      <p:sp>
        <p:nvSpPr>
          <p:cNvPr id="19" name="AutoShape 19">
            <a:extLst>
              <a:ext uri="{FF2B5EF4-FFF2-40B4-BE49-F238E27FC236}">
                <a16:creationId xmlns:a16="http://schemas.microsoft.com/office/drawing/2014/main" xmlns="" id="{E9D296CC-27B4-DCF7-95F7-827CC1DAEF22}"/>
              </a:ext>
            </a:extLst>
          </p:cNvPr>
          <p:cNvSpPr/>
          <p:nvPr/>
        </p:nvSpPr>
        <p:spPr>
          <a:xfrm flipH="1">
            <a:off x="8149427" y="-1814373"/>
            <a:ext cx="2566351" cy="2592608"/>
          </a:xfrm>
          <a:prstGeom prst="line">
            <a:avLst/>
          </a:prstGeom>
          <a:ln w="28575" cap="flat">
            <a:solidFill>
              <a:srgbClr val="8CA9AD"/>
            </a:solidFill>
            <a:prstDash val="solid"/>
            <a:headEnd type="none" w="sm" len="sm"/>
            <a:tailEnd type="none" w="sm" len="sm"/>
          </a:ln>
        </p:spPr>
        <p:txBody>
          <a:bodyPr/>
          <a:lstStyle/>
          <a:p>
            <a:endParaRPr lang="en-GB"/>
          </a:p>
        </p:txBody>
      </p:sp>
      <p:sp>
        <p:nvSpPr>
          <p:cNvPr id="20" name="AutoShape 20">
            <a:extLst>
              <a:ext uri="{FF2B5EF4-FFF2-40B4-BE49-F238E27FC236}">
                <a16:creationId xmlns:a16="http://schemas.microsoft.com/office/drawing/2014/main" xmlns="" id="{4FBC99C4-6CAD-039A-3DBC-44B6196FE797}"/>
              </a:ext>
            </a:extLst>
          </p:cNvPr>
          <p:cNvSpPr/>
          <p:nvPr/>
        </p:nvSpPr>
        <p:spPr>
          <a:xfrm flipH="1">
            <a:off x="8040013" y="-1921347"/>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21" name="AutoShape 21">
            <a:extLst>
              <a:ext uri="{FF2B5EF4-FFF2-40B4-BE49-F238E27FC236}">
                <a16:creationId xmlns:a16="http://schemas.microsoft.com/office/drawing/2014/main" xmlns="" id="{AA7E278F-1567-2F7F-7123-6BEF8BB97052}"/>
              </a:ext>
            </a:extLst>
          </p:cNvPr>
          <p:cNvSpPr/>
          <p:nvPr/>
        </p:nvSpPr>
        <p:spPr>
          <a:xfrm flipH="1">
            <a:off x="7946634" y="-2011148"/>
            <a:ext cx="2433571" cy="2433571"/>
          </a:xfrm>
          <a:prstGeom prst="line">
            <a:avLst/>
          </a:prstGeom>
          <a:ln w="28575" cap="flat">
            <a:solidFill>
              <a:srgbClr val="8CA9AD"/>
            </a:solidFill>
            <a:prstDash val="solid"/>
            <a:headEnd type="none" w="sm" len="sm"/>
            <a:tailEnd type="none" w="sm" len="sm"/>
          </a:ln>
        </p:spPr>
        <p:txBody>
          <a:bodyPr/>
          <a:lstStyle/>
          <a:p>
            <a:endParaRPr lang="en-GB"/>
          </a:p>
        </p:txBody>
      </p:sp>
      <p:sp>
        <p:nvSpPr>
          <p:cNvPr id="22" name="AutoShape 22">
            <a:extLst>
              <a:ext uri="{FF2B5EF4-FFF2-40B4-BE49-F238E27FC236}">
                <a16:creationId xmlns:a16="http://schemas.microsoft.com/office/drawing/2014/main" xmlns="" id="{82937C37-A816-0907-4C31-B8E6E0CA8C86}"/>
              </a:ext>
            </a:extLst>
          </p:cNvPr>
          <p:cNvSpPr/>
          <p:nvPr/>
        </p:nvSpPr>
        <p:spPr>
          <a:xfrm flipH="1">
            <a:off x="7841813" y="-2074475"/>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23" name="AutoShape 23">
            <a:extLst>
              <a:ext uri="{FF2B5EF4-FFF2-40B4-BE49-F238E27FC236}">
                <a16:creationId xmlns:a16="http://schemas.microsoft.com/office/drawing/2014/main" xmlns="" id="{F566C07A-19E4-E32E-B1EB-E89558C85E1B}"/>
              </a:ext>
            </a:extLst>
          </p:cNvPr>
          <p:cNvSpPr/>
          <p:nvPr/>
        </p:nvSpPr>
        <p:spPr>
          <a:xfrm flipH="1">
            <a:off x="7793395" y="-2146402"/>
            <a:ext cx="2173837" cy="2173837"/>
          </a:xfrm>
          <a:prstGeom prst="line">
            <a:avLst/>
          </a:prstGeom>
          <a:ln w="28575" cap="flat">
            <a:solidFill>
              <a:srgbClr val="8CA9AD"/>
            </a:solidFill>
            <a:prstDash val="solid"/>
            <a:headEnd type="none" w="sm" len="sm"/>
            <a:tailEnd type="none" w="sm" len="sm"/>
          </a:ln>
        </p:spPr>
        <p:txBody>
          <a:bodyPr/>
          <a:lstStyle/>
          <a:p>
            <a:endParaRPr lang="en-GB"/>
          </a:p>
        </p:txBody>
      </p:sp>
      <p:sp>
        <p:nvSpPr>
          <p:cNvPr id="28" name="TextBox 28">
            <a:extLst>
              <a:ext uri="{FF2B5EF4-FFF2-40B4-BE49-F238E27FC236}">
                <a16:creationId xmlns:a16="http://schemas.microsoft.com/office/drawing/2014/main" xmlns="" id="{7C9C5A29-3571-0A44-A479-C3D7F88CC89D}"/>
              </a:ext>
            </a:extLst>
          </p:cNvPr>
          <p:cNvSpPr txBox="1"/>
          <p:nvPr/>
        </p:nvSpPr>
        <p:spPr>
          <a:xfrm>
            <a:off x="6910510" y="4401846"/>
            <a:ext cx="1457546" cy="141064"/>
          </a:xfrm>
          <a:prstGeom prst="rect">
            <a:avLst/>
          </a:prstGeom>
        </p:spPr>
        <p:txBody>
          <a:bodyPr lIns="0" tIns="0" rIns="0" bIns="0" rtlCol="0" anchor="t">
            <a:spAutoFit/>
          </a:bodyPr>
          <a:lstStyle/>
          <a:p>
            <a:pPr algn="ctr">
              <a:lnSpc>
                <a:spcPts val="1050"/>
              </a:lnSpc>
            </a:pPr>
            <a:r>
              <a:rPr lang="en-US" sz="1050">
                <a:solidFill>
                  <a:srgbClr val="FFFFFF"/>
                </a:solidFill>
                <a:latin typeface="Kollektif Bold"/>
              </a:rPr>
              <a:t>03 - SOCIAL MEDIA</a:t>
            </a:r>
          </a:p>
        </p:txBody>
      </p:sp>
      <p:sp>
        <p:nvSpPr>
          <p:cNvPr id="2" name="Rectangle 1">
            <a:extLst>
              <a:ext uri="{FF2B5EF4-FFF2-40B4-BE49-F238E27FC236}">
                <a16:creationId xmlns:a16="http://schemas.microsoft.com/office/drawing/2014/main" xmlns="" id="{69C9ED65-7704-D0B8-65E5-C9CB007AD29C}"/>
              </a:ext>
            </a:extLst>
          </p:cNvPr>
          <p:cNvSpPr/>
          <p:nvPr/>
        </p:nvSpPr>
        <p:spPr>
          <a:xfrm>
            <a:off x="241069" y="1197804"/>
            <a:ext cx="8246226" cy="3206583"/>
          </a:xfrm>
          <a:prstGeom prst="rect">
            <a:avLst/>
          </a:prstGeom>
        </p:spPr>
        <p:txBody>
          <a:bodyPr wrap="square">
            <a:spAutoFit/>
          </a:bodyPr>
          <a:lstStyle/>
          <a:p>
            <a:pPr marL="800100" indent="-342900" algn="just">
              <a:lnSpc>
                <a:spcPct val="120000"/>
              </a:lnSpc>
              <a:spcBef>
                <a:spcPts val="600"/>
              </a:spcBef>
              <a:spcAft>
                <a:spcPts val="600"/>
              </a:spcAft>
              <a:buFont typeface="Wingdings" panose="05000000000000000000" pitchFamily="2" charset="2"/>
              <a:buChar char="Ø"/>
            </a:pPr>
            <a:r>
              <a:rPr lang="en-GB" sz="2200" dirty="0">
                <a:latin typeface="+mj-lt"/>
                <a:ea typeface="Calibri" panose="020F0502020204030204" pitchFamily="34" charset="0"/>
                <a:cs typeface="Times New Roman" panose="02020603050405020304" pitchFamily="18" charset="0"/>
              </a:rPr>
              <a:t>The probability of boys becoming child labour is 0.5% higher than that of girls.
The probability of children in urban areas becoming child labour is 0.3% lower than in rural areas. 
The higher the head of the household with professional and technical qualifications, the lower the probability of children living in that household becoming child labour;</a:t>
            </a:r>
            <a:endParaRPr lang="en-US" sz="2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99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27EDD87-F41A-054E-101D-57A778FB36D9}"/>
            </a:ext>
          </a:extLst>
        </p:cNvPr>
        <p:cNvGrpSpPr/>
        <p:nvPr/>
      </p:nvGrpSpPr>
      <p:grpSpPr>
        <a:xfrm>
          <a:off x="0" y="0"/>
          <a:ext cx="0" cy="0"/>
          <a:chOff x="0" y="0"/>
          <a:chExt cx="0" cy="0"/>
        </a:xfrm>
      </p:grpSpPr>
      <p:sp>
        <p:nvSpPr>
          <p:cNvPr id="19" name="AutoShape 19">
            <a:extLst>
              <a:ext uri="{FF2B5EF4-FFF2-40B4-BE49-F238E27FC236}">
                <a16:creationId xmlns:a16="http://schemas.microsoft.com/office/drawing/2014/main" xmlns="" id="{B8ABCC32-AC95-24E1-EB1A-D0D9ECFFB8B9}"/>
              </a:ext>
            </a:extLst>
          </p:cNvPr>
          <p:cNvSpPr/>
          <p:nvPr/>
        </p:nvSpPr>
        <p:spPr>
          <a:xfrm flipH="1">
            <a:off x="8149427" y="-1814373"/>
            <a:ext cx="2566351" cy="2592608"/>
          </a:xfrm>
          <a:prstGeom prst="line">
            <a:avLst/>
          </a:prstGeom>
          <a:ln w="28575" cap="flat">
            <a:solidFill>
              <a:srgbClr val="8CA9AD"/>
            </a:solidFill>
            <a:prstDash val="solid"/>
            <a:headEnd type="none" w="sm" len="sm"/>
            <a:tailEnd type="none" w="sm" len="sm"/>
          </a:ln>
        </p:spPr>
        <p:txBody>
          <a:bodyPr/>
          <a:lstStyle/>
          <a:p>
            <a:endParaRPr lang="en-GB"/>
          </a:p>
        </p:txBody>
      </p:sp>
      <p:sp>
        <p:nvSpPr>
          <p:cNvPr id="20" name="AutoShape 20">
            <a:extLst>
              <a:ext uri="{FF2B5EF4-FFF2-40B4-BE49-F238E27FC236}">
                <a16:creationId xmlns:a16="http://schemas.microsoft.com/office/drawing/2014/main" xmlns="" id="{24031494-CE24-0D14-74B6-2D8B3998B178}"/>
              </a:ext>
            </a:extLst>
          </p:cNvPr>
          <p:cNvSpPr/>
          <p:nvPr/>
        </p:nvSpPr>
        <p:spPr>
          <a:xfrm flipH="1">
            <a:off x="8040013" y="-1921347"/>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21" name="AutoShape 21">
            <a:extLst>
              <a:ext uri="{FF2B5EF4-FFF2-40B4-BE49-F238E27FC236}">
                <a16:creationId xmlns:a16="http://schemas.microsoft.com/office/drawing/2014/main" xmlns="" id="{7D94C0CC-5C81-7AC5-63CD-FCBCDC42FAAD}"/>
              </a:ext>
            </a:extLst>
          </p:cNvPr>
          <p:cNvSpPr/>
          <p:nvPr/>
        </p:nvSpPr>
        <p:spPr>
          <a:xfrm flipH="1">
            <a:off x="7946634" y="-2011148"/>
            <a:ext cx="2433571" cy="2433571"/>
          </a:xfrm>
          <a:prstGeom prst="line">
            <a:avLst/>
          </a:prstGeom>
          <a:ln w="28575" cap="flat">
            <a:solidFill>
              <a:srgbClr val="8CA9AD"/>
            </a:solidFill>
            <a:prstDash val="solid"/>
            <a:headEnd type="none" w="sm" len="sm"/>
            <a:tailEnd type="none" w="sm" len="sm"/>
          </a:ln>
        </p:spPr>
        <p:txBody>
          <a:bodyPr/>
          <a:lstStyle/>
          <a:p>
            <a:endParaRPr lang="en-GB"/>
          </a:p>
        </p:txBody>
      </p:sp>
      <p:sp>
        <p:nvSpPr>
          <p:cNvPr id="22" name="AutoShape 22">
            <a:extLst>
              <a:ext uri="{FF2B5EF4-FFF2-40B4-BE49-F238E27FC236}">
                <a16:creationId xmlns:a16="http://schemas.microsoft.com/office/drawing/2014/main" xmlns="" id="{1A3DA532-B391-A173-43F9-5B0DF86EF500}"/>
              </a:ext>
            </a:extLst>
          </p:cNvPr>
          <p:cNvSpPr/>
          <p:nvPr/>
        </p:nvSpPr>
        <p:spPr>
          <a:xfrm flipH="1">
            <a:off x="7841813" y="-2074475"/>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23" name="AutoShape 23">
            <a:extLst>
              <a:ext uri="{FF2B5EF4-FFF2-40B4-BE49-F238E27FC236}">
                <a16:creationId xmlns:a16="http://schemas.microsoft.com/office/drawing/2014/main" xmlns="" id="{D6C3C814-421C-06FE-0F0E-54012968045E}"/>
              </a:ext>
            </a:extLst>
          </p:cNvPr>
          <p:cNvSpPr/>
          <p:nvPr/>
        </p:nvSpPr>
        <p:spPr>
          <a:xfrm flipH="1">
            <a:off x="7793395" y="-2146402"/>
            <a:ext cx="2173837" cy="2173837"/>
          </a:xfrm>
          <a:prstGeom prst="line">
            <a:avLst/>
          </a:prstGeom>
          <a:ln w="28575" cap="flat">
            <a:solidFill>
              <a:srgbClr val="8CA9AD"/>
            </a:solidFill>
            <a:prstDash val="solid"/>
            <a:headEnd type="none" w="sm" len="sm"/>
            <a:tailEnd type="none" w="sm" len="sm"/>
          </a:ln>
        </p:spPr>
        <p:txBody>
          <a:bodyPr/>
          <a:lstStyle/>
          <a:p>
            <a:endParaRPr lang="en-GB"/>
          </a:p>
        </p:txBody>
      </p:sp>
      <p:sp>
        <p:nvSpPr>
          <p:cNvPr id="28" name="TextBox 28">
            <a:extLst>
              <a:ext uri="{FF2B5EF4-FFF2-40B4-BE49-F238E27FC236}">
                <a16:creationId xmlns:a16="http://schemas.microsoft.com/office/drawing/2014/main" xmlns="" id="{A50C2702-88AA-B217-E7E6-D8ED49733222}"/>
              </a:ext>
            </a:extLst>
          </p:cNvPr>
          <p:cNvSpPr txBox="1"/>
          <p:nvPr/>
        </p:nvSpPr>
        <p:spPr>
          <a:xfrm>
            <a:off x="6910510" y="4401846"/>
            <a:ext cx="1457546" cy="141064"/>
          </a:xfrm>
          <a:prstGeom prst="rect">
            <a:avLst/>
          </a:prstGeom>
        </p:spPr>
        <p:txBody>
          <a:bodyPr lIns="0" tIns="0" rIns="0" bIns="0" rtlCol="0" anchor="t">
            <a:spAutoFit/>
          </a:bodyPr>
          <a:lstStyle/>
          <a:p>
            <a:pPr algn="ctr">
              <a:lnSpc>
                <a:spcPts val="1050"/>
              </a:lnSpc>
            </a:pPr>
            <a:r>
              <a:rPr lang="en-US" sz="1050">
                <a:solidFill>
                  <a:srgbClr val="FFFFFF"/>
                </a:solidFill>
                <a:latin typeface="Kollektif Bold"/>
              </a:rPr>
              <a:t>03 - SOCIAL MEDIA</a:t>
            </a:r>
          </a:p>
        </p:txBody>
      </p:sp>
      <p:sp>
        <p:nvSpPr>
          <p:cNvPr id="2" name="Rectangle 1">
            <a:extLst>
              <a:ext uri="{FF2B5EF4-FFF2-40B4-BE49-F238E27FC236}">
                <a16:creationId xmlns:a16="http://schemas.microsoft.com/office/drawing/2014/main" xmlns="" id="{97F58B47-5CC3-01BC-7364-3F4E83EC99F0}"/>
              </a:ext>
            </a:extLst>
          </p:cNvPr>
          <p:cNvSpPr/>
          <p:nvPr/>
        </p:nvSpPr>
        <p:spPr>
          <a:xfrm>
            <a:off x="177427" y="1164080"/>
            <a:ext cx="8368057" cy="3458960"/>
          </a:xfrm>
          <a:prstGeom prst="rect">
            <a:avLst/>
          </a:prstGeom>
        </p:spPr>
        <p:txBody>
          <a:bodyPr wrap="square">
            <a:spAutoFit/>
          </a:bodyPr>
          <a:lstStyle/>
          <a:p>
            <a:pPr marL="800100" indent="-342900" algn="just">
              <a:lnSpc>
                <a:spcPct val="120000"/>
              </a:lnSpc>
              <a:spcBef>
                <a:spcPts val="600"/>
              </a:spcBef>
              <a:spcAft>
                <a:spcPts val="600"/>
              </a:spcAft>
              <a:buFont typeface="Wingdings" panose="05000000000000000000" pitchFamily="2" charset="2"/>
              <a:buChar char="Ø"/>
            </a:pPr>
            <a:r>
              <a:rPr lang="en-GB" sz="2200" dirty="0">
                <a:latin typeface="+mj-lt"/>
                <a:ea typeface="Calibri" panose="020F0502020204030204" pitchFamily="34" charset="0"/>
                <a:cs typeface="Times New Roman" panose="02020603050405020304" pitchFamily="18" charset="0"/>
              </a:rPr>
              <a:t>Compared to children living with unemployed heads of households, the probability of children living with heads of households doing informal jobs decreased by 0.4%, the probability of children living in households with heads of households doing official jobs decreased by 0.8%; 
Children living in households receiving subsidies from the state or organizations are 1.3% higher than children living in households without subsidies.</a:t>
            </a:r>
            <a:endParaRPr lang="en-US" sz="2200" dirty="0">
              <a:latin typeface="+mj-lt"/>
              <a:ea typeface="Calibri" panose="020F0502020204030204" pitchFamily="34" charset="0"/>
              <a:cs typeface="Times New Roman" panose="02020603050405020304" pitchFamily="18" charset="0"/>
            </a:endParaRPr>
          </a:p>
        </p:txBody>
      </p:sp>
      <p:sp>
        <p:nvSpPr>
          <p:cNvPr id="18" name="TextBox 3">
            <a:extLst>
              <a:ext uri="{FF2B5EF4-FFF2-40B4-BE49-F238E27FC236}">
                <a16:creationId xmlns:a16="http://schemas.microsoft.com/office/drawing/2014/main" xmlns="" id="{F2503354-4348-2096-7A63-45945A895138}"/>
              </a:ext>
            </a:extLst>
          </p:cNvPr>
          <p:cNvSpPr txBox="1"/>
          <p:nvPr/>
        </p:nvSpPr>
        <p:spPr>
          <a:xfrm>
            <a:off x="824124" y="117236"/>
            <a:ext cx="7663171" cy="861774"/>
          </a:xfrm>
          <a:prstGeom prst="rect">
            <a:avLst/>
          </a:prstGeom>
        </p:spPr>
        <p:txBody>
          <a:bodyPr wrap="square" lIns="0" tIns="0" rIns="0" bIns="0" rtlCol="0" anchor="t">
            <a:spAutoFit/>
          </a:bodyPr>
          <a:lstStyle/>
          <a:p>
            <a:r>
              <a:rPr lang="en-GB" sz="2800" b="1" dirty="0">
                <a:solidFill>
                  <a:srgbClr val="002060"/>
                </a:solidFill>
                <a:cs typeface="Arial" panose="020B0604020202020204" pitchFamily="34" charset="0"/>
              </a:rPr>
              <a:t>Factors affecting 
probability of becoming a child labour</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533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9568" y="187843"/>
            <a:ext cx="7519859" cy="359073"/>
          </a:xfrm>
          <a:prstGeom prst="rect">
            <a:avLst/>
          </a:prstGeom>
        </p:spPr>
        <p:txBody>
          <a:bodyPr wrap="square" lIns="0" tIns="0" rIns="0" bIns="0" rtlCol="0" anchor="t">
            <a:spAutoFit/>
          </a:bodyPr>
          <a:lstStyle/>
          <a:p>
            <a:pPr algn="ctr">
              <a:lnSpc>
                <a:spcPts val="2772"/>
              </a:lnSpc>
            </a:pPr>
            <a:r>
              <a:rPr lang="en-US" sz="2640" b="1" dirty="0">
                <a:solidFill>
                  <a:srgbClr val="002060"/>
                </a:solidFill>
                <a:cs typeface="Arial" panose="020B0604020202020204" pitchFamily="34" charset="0"/>
              </a:rPr>
              <a:t>CONCLUSION AND RECOMMENDATIONS</a:t>
            </a:r>
            <a:endParaRPr lang="en-US" sz="2640" b="1" dirty="0">
              <a:solidFill>
                <a:srgbClr val="002060"/>
              </a:solidFill>
              <a:latin typeface="Arial" panose="020B0604020202020204" pitchFamily="34" charset="0"/>
              <a:cs typeface="Arial" panose="020B0604020202020204" pitchFamily="34" charset="0"/>
            </a:endParaRPr>
          </a:p>
        </p:txBody>
      </p:sp>
      <p:grpSp>
        <p:nvGrpSpPr>
          <p:cNvPr id="16" name="Group 16"/>
          <p:cNvGrpSpPr/>
          <p:nvPr/>
        </p:nvGrpSpPr>
        <p:grpSpPr>
          <a:xfrm rot="8100000">
            <a:off x="8380429" y="-620491"/>
            <a:ext cx="3707699" cy="1782548"/>
            <a:chOff x="0" y="0"/>
            <a:chExt cx="660400" cy="317500"/>
          </a:xfrm>
        </p:grpSpPr>
        <p:sp>
          <p:nvSpPr>
            <p:cNvPr id="17" name="Freeform 17"/>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18" name="TextBox 18"/>
            <p:cNvSpPr txBox="1"/>
            <p:nvPr/>
          </p:nvSpPr>
          <p:spPr>
            <a:xfrm>
              <a:off x="0" y="146050"/>
              <a:ext cx="660400" cy="171450"/>
            </a:xfrm>
            <a:prstGeom prst="rect">
              <a:avLst/>
            </a:prstGeom>
          </p:spPr>
          <p:txBody>
            <a:bodyPr lIns="25400" tIns="25400" rIns="25400" bIns="25400" rtlCol="0" anchor="ctr"/>
            <a:lstStyle/>
            <a:p>
              <a:pPr algn="ctr">
                <a:lnSpc>
                  <a:spcPts val="1276"/>
                </a:lnSpc>
              </a:pPr>
              <a:endParaRPr sz="840"/>
            </a:p>
          </p:txBody>
        </p:sp>
      </p:grpSp>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txBody>
          <a:bodyPr/>
          <a:lstStyle/>
          <a:p>
            <a:endParaRPr lang="en-GB"/>
          </a:p>
        </p:txBody>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txBody>
          <a:bodyPr/>
          <a:lstStyle/>
          <a:p>
            <a:endParaRPr lang="en-GB"/>
          </a:p>
        </p:txBody>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txBody>
          <a:bodyPr/>
          <a:lstStyle/>
          <a:p>
            <a:endParaRPr lang="en-GB"/>
          </a:p>
        </p:txBody>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txBody>
          <a:bodyPr/>
          <a:lstStyle/>
          <a:p>
            <a:endParaRPr lang="en-GB"/>
          </a:p>
        </p:txBody>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txBody>
          <a:bodyPr/>
          <a:lstStyle/>
          <a:p>
            <a:endParaRPr lang="en-GB"/>
          </a:p>
        </p:txBody>
      </p:sp>
      <p:sp>
        <p:nvSpPr>
          <p:cNvPr id="2" name="Rectangle 1"/>
          <p:cNvSpPr/>
          <p:nvPr/>
        </p:nvSpPr>
        <p:spPr>
          <a:xfrm>
            <a:off x="311004" y="680740"/>
            <a:ext cx="8156986" cy="4428841"/>
          </a:xfrm>
          <a:prstGeom prst="rect">
            <a:avLst/>
          </a:prstGeom>
        </p:spPr>
        <p:txBody>
          <a:bodyPr wrap="square">
            <a:spAutoFit/>
          </a:bodyPr>
          <a:lstStyle/>
          <a:p>
            <a:pPr marL="457200" indent="457200" algn="just">
              <a:lnSpc>
                <a:spcPct val="120000"/>
              </a:lnSpc>
              <a:spcBef>
                <a:spcPts val="600"/>
              </a:spcBef>
              <a:spcAft>
                <a:spcPts val="600"/>
              </a:spcAft>
            </a:pPr>
            <a:r>
              <a:rPr lang="en-US" sz="2000" dirty="0">
                <a:latin typeface="+mj-lt"/>
                <a:ea typeface="Calibri" panose="020F0502020204030204" pitchFamily="34" charset="0"/>
                <a:cs typeface="Times New Roman" panose="02020603050405020304" pitchFamily="18" charset="0"/>
              </a:rPr>
              <a:t>Since 2018, the number of working children has decreased sharply in both rate and scale. After 5 years, the number of working children from 5 to 17 years old decreased from 1.75 million people in 2018 to 731.6 thousand people in 2023, a decrease of nearly 2.5 times. </a:t>
            </a:r>
          </a:p>
          <a:p>
            <a:pPr marL="457200" indent="457200" algn="just">
              <a:lnSpc>
                <a:spcPct val="120000"/>
              </a:lnSpc>
              <a:spcBef>
                <a:spcPts val="600"/>
              </a:spcBef>
              <a:spcAft>
                <a:spcPts val="600"/>
              </a:spcAft>
            </a:pPr>
            <a:r>
              <a:rPr lang="en-US" sz="2000" dirty="0">
                <a:latin typeface="+mj-lt"/>
              </a:rPr>
              <a:t>This evidence shows that there have been significant advances in preventing and reducing child labor in Viet Nam, affirming Vietnam's efforts in realizing directions and policies on child </a:t>
            </a:r>
            <a:r>
              <a:rPr lang="en-US" sz="2000" dirty="0" err="1">
                <a:latin typeface="+mj-lt"/>
              </a:rPr>
              <a:t>labour</a:t>
            </a:r>
            <a:r>
              <a:rPr lang="en-US" sz="2000" dirty="0">
                <a:latin typeface="+mj-lt"/>
              </a:rPr>
              <a:t> and protection of children's rights</a:t>
            </a:r>
            <a:r>
              <a:rPr lang="en-GB" sz="2000" dirty="0">
                <a:latin typeface="+mj-lt"/>
              </a:rPr>
              <a:t>.</a:t>
            </a:r>
          </a:p>
          <a:p>
            <a:pPr marL="457200" indent="457200" algn="just">
              <a:lnSpc>
                <a:spcPct val="120000"/>
              </a:lnSpc>
              <a:spcBef>
                <a:spcPts val="600"/>
              </a:spcBef>
              <a:spcAft>
                <a:spcPts val="600"/>
              </a:spcAft>
            </a:pPr>
            <a:r>
              <a:rPr lang="en-US" sz="2000" dirty="0">
                <a:latin typeface="+mj-lt"/>
              </a:rPr>
              <a:t>However, child </a:t>
            </a:r>
            <a:r>
              <a:rPr lang="en-US" sz="2000" dirty="0" err="1">
                <a:latin typeface="+mj-lt"/>
              </a:rPr>
              <a:t>labour</a:t>
            </a:r>
            <a:r>
              <a:rPr lang="en-US" sz="2000" dirty="0">
                <a:latin typeface="+mj-lt"/>
              </a:rPr>
              <a:t> still exists and we need to continue implementing action programs to eliminate child </a:t>
            </a:r>
            <a:r>
              <a:rPr lang="en-US" sz="2000" dirty="0" err="1">
                <a:latin typeface="+mj-lt"/>
              </a:rPr>
              <a:t>labour</a:t>
            </a:r>
            <a:r>
              <a:rPr lang="en-US" sz="2000" dirty="0">
                <a:latin typeface="+mj-lt"/>
              </a:rPr>
              <a:t>.</a:t>
            </a:r>
            <a:endParaRPr lang="en-US" sz="20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8667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9568" y="187843"/>
            <a:ext cx="7519859" cy="359073"/>
          </a:xfrm>
          <a:prstGeom prst="rect">
            <a:avLst/>
          </a:prstGeom>
        </p:spPr>
        <p:txBody>
          <a:bodyPr wrap="square" lIns="0" tIns="0" rIns="0" bIns="0" rtlCol="0" anchor="t">
            <a:spAutoFit/>
          </a:bodyPr>
          <a:lstStyle/>
          <a:p>
            <a:pPr algn="ctr">
              <a:lnSpc>
                <a:spcPts val="2772"/>
              </a:lnSpc>
            </a:pPr>
            <a:r>
              <a:rPr lang="en-US" sz="2640" b="1" dirty="0">
                <a:solidFill>
                  <a:srgbClr val="00B0F0"/>
                </a:solidFill>
                <a:cs typeface="Arial" panose="020B0604020202020204" pitchFamily="34" charset="0"/>
              </a:rPr>
              <a:t>RECOMMENDATION</a:t>
            </a:r>
            <a:endParaRPr lang="en-US" sz="2640" b="1"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446688" y="607162"/>
            <a:ext cx="8082170" cy="4185761"/>
          </a:xfrm>
          <a:prstGeom prst="rect">
            <a:avLst/>
          </a:prstGeom>
        </p:spPr>
        <p:txBody>
          <a:bodyPr wrap="square">
            <a:spAutoFit/>
          </a:bodyPr>
          <a:lstStyle/>
          <a:p>
            <a:pPr marL="285750" indent="-285750" algn="just">
              <a:buFont typeface="Wingdings" panose="05000000000000000000" pitchFamily="2" charset="2"/>
              <a:buChar char="Ø"/>
            </a:pPr>
            <a:r>
              <a:rPr lang="en-US" sz="1900" dirty="0">
                <a:solidFill>
                  <a:srgbClr val="230050"/>
                </a:solidFill>
                <a:latin typeface="+mn-lt"/>
              </a:rPr>
              <a:t>Although the legal and policy system on child </a:t>
            </a:r>
            <a:r>
              <a:rPr lang="en-US" sz="1900" dirty="0" err="1">
                <a:solidFill>
                  <a:srgbClr val="230050"/>
                </a:solidFill>
                <a:latin typeface="+mn-lt"/>
              </a:rPr>
              <a:t>labour</a:t>
            </a:r>
            <a:r>
              <a:rPr lang="en-US" sz="1900" dirty="0">
                <a:solidFill>
                  <a:srgbClr val="230050"/>
                </a:solidFill>
                <a:latin typeface="+mn-lt"/>
              </a:rPr>
              <a:t> in Viet Nam is fully developed and increasingly improved, the situation of child </a:t>
            </a:r>
            <a:r>
              <a:rPr lang="en-US" sz="1900" dirty="0" err="1">
                <a:solidFill>
                  <a:srgbClr val="230050"/>
                </a:solidFill>
                <a:latin typeface="+mn-lt"/>
              </a:rPr>
              <a:t>labour</a:t>
            </a:r>
            <a:r>
              <a:rPr lang="en-US" sz="1900" dirty="0">
                <a:solidFill>
                  <a:srgbClr val="230050"/>
                </a:solidFill>
                <a:latin typeface="+mn-lt"/>
              </a:rPr>
              <a:t> still exists =&gt; It is necessary to </a:t>
            </a:r>
            <a:r>
              <a:rPr lang="en-US" sz="1900" dirty="0">
                <a:solidFill>
                  <a:srgbClr val="00B0F0"/>
                </a:solidFill>
                <a:latin typeface="+mn-lt"/>
              </a:rPr>
              <a:t>research and review </a:t>
            </a:r>
            <a:r>
              <a:rPr lang="en-US" sz="1900" dirty="0">
                <a:solidFill>
                  <a:srgbClr val="230050"/>
                </a:solidFill>
                <a:latin typeface="+mn-lt"/>
              </a:rPr>
              <a:t>current regulations. Based on reviewing the current situation and characteristics of child </a:t>
            </a:r>
            <a:r>
              <a:rPr lang="en-US" sz="1900" dirty="0" err="1">
                <a:solidFill>
                  <a:srgbClr val="230050"/>
                </a:solidFill>
                <a:latin typeface="+mn-lt"/>
              </a:rPr>
              <a:t>labour</a:t>
            </a:r>
            <a:r>
              <a:rPr lang="en-US" sz="1900" dirty="0">
                <a:solidFill>
                  <a:srgbClr val="230050"/>
                </a:solidFill>
                <a:latin typeface="+mn-lt"/>
              </a:rPr>
              <a:t> and problems in the management and prevention of child </a:t>
            </a:r>
            <a:r>
              <a:rPr lang="en-US" sz="1900" dirty="0" err="1">
                <a:solidFill>
                  <a:srgbClr val="230050"/>
                </a:solidFill>
                <a:latin typeface="+mn-lt"/>
              </a:rPr>
              <a:t>labour</a:t>
            </a:r>
            <a:r>
              <a:rPr lang="en-US" sz="1900" dirty="0">
                <a:solidFill>
                  <a:srgbClr val="230050"/>
                </a:solidFill>
                <a:latin typeface="+mn-lt"/>
              </a:rPr>
              <a:t>, </a:t>
            </a:r>
            <a:r>
              <a:rPr lang="en-US" sz="1900" dirty="0">
                <a:solidFill>
                  <a:srgbClr val="00B0F0"/>
                </a:solidFill>
                <a:latin typeface="+mn-lt"/>
              </a:rPr>
              <a:t>to promptly propose and improve legal policies</a:t>
            </a:r>
            <a:r>
              <a:rPr lang="en-US" sz="1900" dirty="0">
                <a:solidFill>
                  <a:srgbClr val="230050"/>
                </a:solidFill>
                <a:latin typeface="+mn-lt"/>
              </a:rPr>
              <a:t> to ensure compliance with national recommendations and keep up with the current situation of Viet Nam</a:t>
            </a:r>
          </a:p>
          <a:p>
            <a:pPr marL="285750" indent="-285750" algn="just">
              <a:buFont typeface="Wingdings" panose="05000000000000000000" pitchFamily="2" charset="2"/>
              <a:buChar char="Ø"/>
            </a:pPr>
            <a:r>
              <a:rPr lang="en-US" sz="1900" dirty="0">
                <a:solidFill>
                  <a:srgbClr val="230050"/>
                </a:solidFill>
                <a:latin typeface="+mn-lt"/>
              </a:rPr>
              <a:t>Strengthen </a:t>
            </a:r>
            <a:r>
              <a:rPr lang="en-US" sz="1900" dirty="0">
                <a:solidFill>
                  <a:srgbClr val="00B0F0"/>
                </a:solidFill>
                <a:latin typeface="+mn-lt"/>
              </a:rPr>
              <a:t>inspection and supervision</a:t>
            </a:r>
            <a:r>
              <a:rPr lang="en-US" sz="1900" dirty="0">
                <a:solidFill>
                  <a:srgbClr val="230050"/>
                </a:solidFill>
                <a:latin typeface="+mn-lt"/>
              </a:rPr>
              <a:t> measures to ensure compliance with regulations on prohibiting child </a:t>
            </a:r>
            <a:r>
              <a:rPr lang="en-US" sz="1900" dirty="0" err="1">
                <a:solidFill>
                  <a:srgbClr val="230050"/>
                </a:solidFill>
                <a:latin typeface="+mn-lt"/>
              </a:rPr>
              <a:t>labour</a:t>
            </a:r>
            <a:r>
              <a:rPr lang="en-US" sz="1900" dirty="0">
                <a:solidFill>
                  <a:srgbClr val="230050"/>
                </a:solidFill>
                <a:latin typeface="+mn-lt"/>
              </a:rPr>
              <a:t>, especially in the informal sector, households based business and the agricultural sector</a:t>
            </a:r>
          </a:p>
          <a:p>
            <a:pPr marL="285750" indent="-285750" algn="just">
              <a:buFont typeface="Wingdings" panose="05000000000000000000" pitchFamily="2" charset="2"/>
              <a:buChar char="Ø"/>
            </a:pPr>
            <a:r>
              <a:rPr lang="en-US" sz="1900" dirty="0">
                <a:solidFill>
                  <a:srgbClr val="230050"/>
                </a:solidFill>
                <a:latin typeface="+mn-lt"/>
              </a:rPr>
              <a:t>Apply </a:t>
            </a:r>
            <a:r>
              <a:rPr lang="en-US" sz="1900" dirty="0">
                <a:solidFill>
                  <a:srgbClr val="00B0F0"/>
                </a:solidFill>
                <a:latin typeface="+mn-lt"/>
              </a:rPr>
              <a:t>strict sanctions </a:t>
            </a:r>
            <a:r>
              <a:rPr lang="en-US" sz="1900" dirty="0">
                <a:solidFill>
                  <a:srgbClr val="230050"/>
                </a:solidFill>
                <a:latin typeface="+mn-lt"/>
              </a:rPr>
              <a:t>against organizations and individuals who violate the child </a:t>
            </a:r>
            <a:r>
              <a:rPr lang="en-US" sz="1900" dirty="0" err="1">
                <a:solidFill>
                  <a:srgbClr val="230050"/>
                </a:solidFill>
                <a:latin typeface="+mn-lt"/>
              </a:rPr>
              <a:t>labour</a:t>
            </a:r>
            <a:r>
              <a:rPr lang="en-US" sz="1900" dirty="0">
                <a:solidFill>
                  <a:srgbClr val="230050"/>
                </a:solidFill>
                <a:latin typeface="+mn-lt"/>
              </a:rPr>
              <a:t> law, especially for cases of children under 13 years old, to protect children's rights and ensure the strictness of the law</a:t>
            </a:r>
            <a:endParaRPr lang="vi-VN" sz="1900" dirty="0">
              <a:solidFill>
                <a:srgbClr val="230050"/>
              </a:solidFill>
              <a:latin typeface="+mn-lt"/>
            </a:endParaRPr>
          </a:p>
        </p:txBody>
      </p:sp>
    </p:spTree>
    <p:extLst>
      <p:ext uri="{BB962C8B-B14F-4D97-AF65-F5344CB8AC3E}">
        <p14:creationId xmlns:p14="http://schemas.microsoft.com/office/powerpoint/2010/main" val="3545523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9568" y="187843"/>
            <a:ext cx="7519859" cy="359073"/>
          </a:xfrm>
          <a:prstGeom prst="rect">
            <a:avLst/>
          </a:prstGeom>
        </p:spPr>
        <p:txBody>
          <a:bodyPr wrap="square" lIns="0" tIns="0" rIns="0" bIns="0" rtlCol="0" anchor="t">
            <a:spAutoFit/>
          </a:bodyPr>
          <a:lstStyle/>
          <a:p>
            <a:pPr algn="ctr">
              <a:lnSpc>
                <a:spcPts val="2772"/>
              </a:lnSpc>
            </a:pPr>
            <a:r>
              <a:rPr lang="en-US" sz="2640" b="1" dirty="0">
                <a:solidFill>
                  <a:srgbClr val="00B0F0"/>
                </a:solidFill>
                <a:cs typeface="Arial" panose="020B0604020202020204" pitchFamily="34" charset="0"/>
              </a:rPr>
              <a:t>RECOMMENDATION</a:t>
            </a:r>
            <a:endParaRPr lang="en-US" sz="2640" b="1"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629568" y="560771"/>
            <a:ext cx="7990730" cy="4186402"/>
          </a:xfrm>
          <a:prstGeom prst="rect">
            <a:avLst/>
          </a:prstGeom>
        </p:spPr>
        <p:txBody>
          <a:bodyPr wrap="square">
            <a:spAutoFit/>
          </a:bodyPr>
          <a:lstStyle/>
          <a:p>
            <a:pPr marL="342900" indent="-342900" algn="just">
              <a:lnSpc>
                <a:spcPct val="120000"/>
              </a:lnSpc>
              <a:spcBef>
                <a:spcPts val="600"/>
              </a:spcBef>
              <a:spcAft>
                <a:spcPts val="600"/>
              </a:spcAft>
              <a:buFont typeface="Wingdings" panose="05000000000000000000" pitchFamily="2" charset="2"/>
              <a:buChar char="Ø"/>
            </a:pPr>
            <a:r>
              <a:rPr lang="en-US" sz="1800" dirty="0">
                <a:solidFill>
                  <a:srgbClr val="230050"/>
                </a:solidFill>
                <a:latin typeface="+mj-lt"/>
              </a:rPr>
              <a:t>Children who do not go to school are at high risk of becoming child </a:t>
            </a:r>
            <a:r>
              <a:rPr lang="en-US" sz="1800" dirty="0" err="1">
                <a:solidFill>
                  <a:srgbClr val="230050"/>
                </a:solidFill>
                <a:latin typeface="+mj-lt"/>
              </a:rPr>
              <a:t>labour</a:t>
            </a:r>
            <a:endParaRPr lang="en-US" sz="1800" dirty="0">
              <a:solidFill>
                <a:srgbClr val="230050"/>
              </a:solidFill>
              <a:latin typeface="+mj-lt"/>
            </a:endParaRPr>
          </a:p>
          <a:p>
            <a:pPr algn="just">
              <a:lnSpc>
                <a:spcPct val="120000"/>
              </a:lnSpc>
              <a:spcBef>
                <a:spcPts val="600"/>
              </a:spcBef>
              <a:spcAft>
                <a:spcPts val="600"/>
              </a:spcAft>
            </a:pPr>
            <a:r>
              <a:rPr lang="en-US" sz="1800" dirty="0">
                <a:solidFill>
                  <a:srgbClr val="230050"/>
                </a:solidFill>
                <a:latin typeface="+mj-lt"/>
              </a:rPr>
              <a:t>=&gt; </a:t>
            </a:r>
            <a:r>
              <a:rPr lang="en-US" sz="1800" dirty="0">
                <a:solidFill>
                  <a:srgbClr val="00B0F0"/>
                </a:solidFill>
                <a:latin typeface="+mj-lt"/>
              </a:rPr>
              <a:t>It is necessary to research policies as well as more appropriate training and vocational education programs to create opportunities and motivation for all school-aged children to go to school.</a:t>
            </a:r>
          </a:p>
          <a:p>
            <a:pPr marL="342900" indent="-342900" algn="just">
              <a:lnSpc>
                <a:spcPct val="120000"/>
              </a:lnSpc>
              <a:spcBef>
                <a:spcPts val="600"/>
              </a:spcBef>
              <a:spcAft>
                <a:spcPts val="600"/>
              </a:spcAft>
              <a:buFont typeface="Wingdings" panose="05000000000000000000" pitchFamily="2" charset="2"/>
              <a:buChar char="Ø"/>
            </a:pPr>
            <a:r>
              <a:rPr lang="en-US" sz="1800" dirty="0">
                <a:solidFill>
                  <a:srgbClr val="230050"/>
                </a:solidFill>
                <a:latin typeface="+mj-lt"/>
              </a:rPr>
              <a:t>There is a close relationship between basic characteristics of the household head and child </a:t>
            </a:r>
            <a:r>
              <a:rPr lang="en-US" sz="1800" dirty="0" err="1">
                <a:solidFill>
                  <a:srgbClr val="230050"/>
                </a:solidFill>
                <a:latin typeface="+mj-lt"/>
              </a:rPr>
              <a:t>labour</a:t>
            </a:r>
            <a:r>
              <a:rPr lang="en-US" sz="1800" dirty="0">
                <a:solidFill>
                  <a:srgbClr val="230050"/>
                </a:solidFill>
                <a:latin typeface="+mj-lt"/>
              </a:rPr>
              <a:t>. Accordingly, the higher the level of education or formal employment the head of the household has, the lower the probability that children living in that household are child </a:t>
            </a:r>
            <a:r>
              <a:rPr lang="en-US" sz="1800" dirty="0" err="1">
                <a:solidFill>
                  <a:srgbClr val="230050"/>
                </a:solidFill>
                <a:latin typeface="+mj-lt"/>
              </a:rPr>
              <a:t>labour</a:t>
            </a:r>
            <a:r>
              <a:rPr lang="en-US" sz="1800" dirty="0">
                <a:solidFill>
                  <a:srgbClr val="230050"/>
                </a:solidFill>
                <a:latin typeface="+mj-lt"/>
              </a:rPr>
              <a:t>. </a:t>
            </a:r>
          </a:p>
          <a:p>
            <a:pPr algn="just">
              <a:lnSpc>
                <a:spcPct val="120000"/>
              </a:lnSpc>
              <a:spcBef>
                <a:spcPts val="600"/>
              </a:spcBef>
              <a:spcAft>
                <a:spcPts val="600"/>
              </a:spcAft>
            </a:pPr>
            <a:r>
              <a:rPr lang="en-US" sz="1800" dirty="0">
                <a:solidFill>
                  <a:srgbClr val="230050"/>
                </a:solidFill>
                <a:latin typeface="+mj-lt"/>
              </a:rPr>
              <a:t>=&gt; </a:t>
            </a:r>
            <a:r>
              <a:rPr lang="en-US" sz="1800" dirty="0">
                <a:solidFill>
                  <a:srgbClr val="00B0F0"/>
                </a:solidFill>
                <a:latin typeface="+mj-lt"/>
              </a:rPr>
              <a:t>Implementing policies to promote the formalization of informal sector and improving the education level of household heads are effective solutions to prevent child </a:t>
            </a:r>
            <a:r>
              <a:rPr lang="en-US" sz="1800" dirty="0" err="1">
                <a:solidFill>
                  <a:srgbClr val="00B0F0"/>
                </a:solidFill>
                <a:latin typeface="+mj-lt"/>
              </a:rPr>
              <a:t>labour</a:t>
            </a:r>
            <a:r>
              <a:rPr lang="en-US" sz="1800" dirty="0">
                <a:solidFill>
                  <a:srgbClr val="00B0F0"/>
                </a:solidFill>
                <a:latin typeface="+mj-lt"/>
              </a:rPr>
              <a:t>.</a:t>
            </a:r>
          </a:p>
        </p:txBody>
      </p:sp>
    </p:spTree>
    <p:extLst>
      <p:ext uri="{BB962C8B-B14F-4D97-AF65-F5344CB8AC3E}">
        <p14:creationId xmlns:p14="http://schemas.microsoft.com/office/powerpoint/2010/main" val="3128148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9568" y="187843"/>
            <a:ext cx="7519859" cy="359073"/>
          </a:xfrm>
          <a:prstGeom prst="rect">
            <a:avLst/>
          </a:prstGeom>
        </p:spPr>
        <p:txBody>
          <a:bodyPr wrap="square" lIns="0" tIns="0" rIns="0" bIns="0" rtlCol="0" anchor="t">
            <a:spAutoFit/>
          </a:bodyPr>
          <a:lstStyle/>
          <a:p>
            <a:pPr algn="ctr">
              <a:lnSpc>
                <a:spcPts val="2772"/>
              </a:lnSpc>
            </a:pPr>
            <a:r>
              <a:rPr lang="en-US" sz="2640" b="1" dirty="0">
                <a:solidFill>
                  <a:srgbClr val="00B0F0"/>
                </a:solidFill>
                <a:cs typeface="Arial" panose="020B0604020202020204" pitchFamily="34" charset="0"/>
              </a:rPr>
              <a:t>RECOMMENDATION</a:t>
            </a:r>
            <a:endParaRPr lang="en-US" sz="2640" b="1" dirty="0">
              <a:solidFill>
                <a:srgbClr val="00B0F0"/>
              </a:solidFill>
              <a:latin typeface="Arial" panose="020B0604020202020204" pitchFamily="34" charset="0"/>
              <a:cs typeface="Arial" panose="020B0604020202020204" pitchFamily="34" charset="0"/>
            </a:endParaRPr>
          </a:p>
        </p:txBody>
      </p:sp>
      <p:sp>
        <p:nvSpPr>
          <p:cNvPr id="2" name="Rectangle 1"/>
          <p:cNvSpPr/>
          <p:nvPr/>
        </p:nvSpPr>
        <p:spPr>
          <a:xfrm>
            <a:off x="629568" y="916007"/>
            <a:ext cx="8013469" cy="3699474"/>
          </a:xfrm>
          <a:prstGeom prst="rect">
            <a:avLst/>
          </a:prstGeom>
        </p:spPr>
        <p:txBody>
          <a:bodyPr wrap="square">
            <a:spAutoFit/>
          </a:bodyPr>
          <a:lstStyle/>
          <a:p>
            <a:pPr algn="just">
              <a:lnSpc>
                <a:spcPct val="120000"/>
              </a:lnSpc>
              <a:spcBef>
                <a:spcPts val="600"/>
              </a:spcBef>
              <a:spcAft>
                <a:spcPts val="600"/>
              </a:spcAft>
            </a:pPr>
            <a:r>
              <a:rPr lang="en-US" sz="2000" dirty="0">
                <a:solidFill>
                  <a:srgbClr val="230050"/>
                </a:solidFill>
                <a:latin typeface="+mj-lt"/>
              </a:rPr>
              <a:t>Child </a:t>
            </a:r>
            <a:r>
              <a:rPr lang="en-US" sz="2000" dirty="0" err="1">
                <a:solidFill>
                  <a:srgbClr val="230050"/>
                </a:solidFill>
                <a:latin typeface="+mj-lt"/>
              </a:rPr>
              <a:t>labour</a:t>
            </a:r>
            <a:r>
              <a:rPr lang="en-US" sz="2000" dirty="0">
                <a:solidFill>
                  <a:srgbClr val="230050"/>
                </a:solidFill>
                <a:latin typeface="+mj-lt"/>
              </a:rPr>
              <a:t> causes children to lose the opportunity to learn and prepare better knowledge for the future. Not only that, the work they are doing also has a negative impact on their health.</a:t>
            </a:r>
            <a:r>
              <a:rPr lang="vi-VN" sz="2000" dirty="0">
                <a:solidFill>
                  <a:srgbClr val="230050"/>
                </a:solidFill>
                <a:latin typeface="+mj-lt"/>
              </a:rPr>
              <a:t> </a:t>
            </a:r>
            <a:endParaRPr lang="en-US" sz="2000" dirty="0">
              <a:solidFill>
                <a:srgbClr val="230050"/>
              </a:solidFill>
              <a:latin typeface="+mj-lt"/>
            </a:endParaRPr>
          </a:p>
          <a:p>
            <a:pPr marL="342900" indent="-342900" algn="just">
              <a:lnSpc>
                <a:spcPct val="120000"/>
              </a:lnSpc>
              <a:spcBef>
                <a:spcPts val="600"/>
              </a:spcBef>
              <a:spcAft>
                <a:spcPts val="600"/>
              </a:spcAft>
              <a:buFont typeface="Symbol" panose="05050102010706020507" pitchFamily="18" charset="2"/>
              <a:buChar char="Þ"/>
            </a:pPr>
            <a:r>
              <a:rPr lang="en-US" sz="2000" dirty="0">
                <a:solidFill>
                  <a:srgbClr val="230050"/>
                </a:solidFill>
                <a:latin typeface="+mj-lt"/>
              </a:rPr>
              <a:t>It is necessary to continue to </a:t>
            </a:r>
            <a:r>
              <a:rPr lang="en-US" sz="2000" dirty="0">
                <a:solidFill>
                  <a:srgbClr val="00B0F0"/>
                </a:solidFill>
                <a:latin typeface="+mj-lt"/>
              </a:rPr>
              <a:t>maintain programs </a:t>
            </a:r>
            <a:r>
              <a:rPr lang="en-US" sz="2000" dirty="0">
                <a:solidFill>
                  <a:srgbClr val="230050"/>
                </a:solidFill>
                <a:latin typeface="+mj-lt"/>
              </a:rPr>
              <a:t>to prevent, reduce and eventually eliminate child </a:t>
            </a:r>
            <a:r>
              <a:rPr lang="en-US" sz="2000" dirty="0" err="1">
                <a:solidFill>
                  <a:srgbClr val="230050"/>
                </a:solidFill>
                <a:latin typeface="+mj-lt"/>
              </a:rPr>
              <a:t>labour</a:t>
            </a:r>
            <a:r>
              <a:rPr lang="en-US" sz="2000" dirty="0">
                <a:solidFill>
                  <a:srgbClr val="230050"/>
                </a:solidFill>
                <a:latin typeface="+mj-lt"/>
              </a:rPr>
              <a:t> to ensure children's rights and social progress. </a:t>
            </a:r>
          </a:p>
          <a:p>
            <a:pPr marL="342900" indent="-342900" algn="just">
              <a:lnSpc>
                <a:spcPct val="120000"/>
              </a:lnSpc>
              <a:spcBef>
                <a:spcPts val="600"/>
              </a:spcBef>
              <a:spcAft>
                <a:spcPts val="600"/>
              </a:spcAft>
              <a:buFont typeface="Symbol" panose="05050102010706020507" pitchFamily="18" charset="2"/>
              <a:buChar char="Þ"/>
            </a:pPr>
            <a:r>
              <a:rPr lang="en-US" sz="2000" dirty="0">
                <a:solidFill>
                  <a:srgbClr val="00B0F0"/>
                </a:solidFill>
                <a:latin typeface="+mj-lt"/>
              </a:rPr>
              <a:t>Actively participate in international forums and strengthen multilateral and bilateral cooperation to share experiences</a:t>
            </a:r>
            <a:r>
              <a:rPr lang="en-US" sz="2000" dirty="0">
                <a:solidFill>
                  <a:srgbClr val="230050"/>
                </a:solidFill>
                <a:latin typeface="+mj-lt"/>
              </a:rPr>
              <a:t>, resources and effective methods in eliminating child </a:t>
            </a:r>
            <a:r>
              <a:rPr lang="en-US" sz="2000" dirty="0" err="1">
                <a:solidFill>
                  <a:srgbClr val="230050"/>
                </a:solidFill>
                <a:latin typeface="+mj-lt"/>
              </a:rPr>
              <a:t>labour</a:t>
            </a:r>
            <a:endParaRPr lang="en-US" sz="2000" dirty="0">
              <a:solidFill>
                <a:srgbClr val="230050"/>
              </a:solidFill>
              <a:latin typeface="+mj-lt"/>
            </a:endParaRPr>
          </a:p>
        </p:txBody>
      </p:sp>
    </p:spTree>
    <p:extLst>
      <p:ext uri="{BB962C8B-B14F-4D97-AF65-F5344CB8AC3E}">
        <p14:creationId xmlns:p14="http://schemas.microsoft.com/office/powerpoint/2010/main" val="3325104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9568" y="187843"/>
            <a:ext cx="7519859" cy="359073"/>
          </a:xfrm>
          <a:prstGeom prst="rect">
            <a:avLst/>
          </a:prstGeom>
        </p:spPr>
        <p:txBody>
          <a:bodyPr wrap="square" lIns="0" tIns="0" rIns="0" bIns="0" rtlCol="0" anchor="t">
            <a:spAutoFit/>
          </a:bodyPr>
          <a:lstStyle/>
          <a:p>
            <a:pPr algn="ctr">
              <a:lnSpc>
                <a:spcPts val="2772"/>
              </a:lnSpc>
            </a:pPr>
            <a:r>
              <a:rPr lang="en-US" sz="2640" b="1" dirty="0">
                <a:solidFill>
                  <a:srgbClr val="00B0F0"/>
                </a:solidFill>
                <a:cs typeface="Arial" panose="020B0604020202020204" pitchFamily="34" charset="0"/>
              </a:rPr>
              <a:t>RECOMMENDATION</a:t>
            </a:r>
            <a:endParaRPr lang="en-US" sz="2640" b="1" dirty="0">
              <a:solidFill>
                <a:srgbClr val="00B0F0"/>
              </a:solidFill>
              <a:latin typeface="Arial" panose="020B0604020202020204" pitchFamily="34" charset="0"/>
              <a:cs typeface="Arial" panose="020B0604020202020204" pitchFamily="34" charset="0"/>
            </a:endParaRPr>
          </a:p>
        </p:txBody>
      </p:sp>
      <p:sp>
        <p:nvSpPr>
          <p:cNvPr id="4" name="Rectangle 3"/>
          <p:cNvSpPr/>
          <p:nvPr/>
        </p:nvSpPr>
        <p:spPr>
          <a:xfrm>
            <a:off x="518474" y="631597"/>
            <a:ext cx="8342894" cy="4274953"/>
          </a:xfrm>
          <a:prstGeom prst="rect">
            <a:avLst/>
          </a:prstGeom>
        </p:spPr>
        <p:txBody>
          <a:bodyPr wrap="square">
            <a:spAutoFit/>
          </a:bodyPr>
          <a:lstStyle/>
          <a:p>
            <a:pPr marL="342900" indent="-342900" algn="just">
              <a:lnSpc>
                <a:spcPct val="120000"/>
              </a:lnSpc>
              <a:spcBef>
                <a:spcPts val="600"/>
              </a:spcBef>
              <a:spcAft>
                <a:spcPts val="600"/>
              </a:spcAft>
              <a:buFont typeface="Wingdings" panose="05000000000000000000" pitchFamily="2" charset="2"/>
              <a:buChar char="Ø"/>
            </a:pPr>
            <a:r>
              <a:rPr lang="en-US" sz="2000" dirty="0">
                <a:solidFill>
                  <a:srgbClr val="230050"/>
                </a:solidFill>
                <a:latin typeface="+mj-lt"/>
              </a:rPr>
              <a:t>In addition to national surveys such as </a:t>
            </a:r>
            <a:r>
              <a:rPr lang="en-US" sz="2000" dirty="0" err="1">
                <a:solidFill>
                  <a:srgbClr val="230050"/>
                </a:solidFill>
                <a:latin typeface="+mj-lt"/>
              </a:rPr>
              <a:t>Labour</a:t>
            </a:r>
            <a:r>
              <a:rPr lang="en-US" sz="2000" dirty="0">
                <a:solidFill>
                  <a:srgbClr val="230050"/>
                </a:solidFill>
                <a:latin typeface="+mj-lt"/>
              </a:rPr>
              <a:t> Force surveys, research is needed to </a:t>
            </a:r>
            <a:r>
              <a:rPr lang="en-US" sz="2000" dirty="0">
                <a:solidFill>
                  <a:srgbClr val="00B0F0"/>
                </a:solidFill>
                <a:latin typeface="+mj-lt"/>
              </a:rPr>
              <a:t>deploy in-depth surveys and expand representative survey samples</a:t>
            </a:r>
            <a:r>
              <a:rPr lang="en-US" sz="2000" dirty="0">
                <a:solidFill>
                  <a:srgbClr val="230050"/>
                </a:solidFill>
                <a:latin typeface="+mj-lt"/>
              </a:rPr>
              <a:t> to the provincial/city level to provide additional evidence  to serve as a basis for a complete, substantive and comprehensive assessment of child </a:t>
            </a:r>
            <a:r>
              <a:rPr lang="en-US" sz="2000" dirty="0" err="1">
                <a:solidFill>
                  <a:srgbClr val="230050"/>
                </a:solidFill>
                <a:latin typeface="+mj-lt"/>
              </a:rPr>
              <a:t>labour</a:t>
            </a:r>
            <a:r>
              <a:rPr lang="en-US" sz="2000" dirty="0">
                <a:solidFill>
                  <a:srgbClr val="230050"/>
                </a:solidFill>
                <a:latin typeface="+mj-lt"/>
              </a:rPr>
              <a:t> issues from which to develop effective and practical prevention solutions.</a:t>
            </a:r>
            <a:r>
              <a:rPr lang="vi-VN" sz="2000" dirty="0">
                <a:solidFill>
                  <a:srgbClr val="230050"/>
                </a:solidFill>
                <a:latin typeface="+mj-lt"/>
              </a:rPr>
              <a:t> </a:t>
            </a:r>
            <a:endParaRPr lang="en-US" sz="2000" dirty="0">
              <a:solidFill>
                <a:srgbClr val="230050"/>
              </a:solidFill>
              <a:latin typeface="+mj-lt"/>
            </a:endParaRPr>
          </a:p>
          <a:p>
            <a:pPr marL="342900" indent="-342900" algn="just">
              <a:lnSpc>
                <a:spcPct val="120000"/>
              </a:lnSpc>
              <a:spcBef>
                <a:spcPts val="600"/>
              </a:spcBef>
              <a:spcAft>
                <a:spcPts val="600"/>
              </a:spcAft>
              <a:buFont typeface="Wingdings" panose="05000000000000000000" pitchFamily="2" charset="2"/>
              <a:buChar char="Ø"/>
            </a:pPr>
            <a:r>
              <a:rPr lang="en-US" sz="2000" dirty="0">
                <a:solidFill>
                  <a:srgbClr val="230050"/>
                </a:solidFill>
                <a:latin typeface="+mj-lt"/>
              </a:rPr>
              <a:t>At the same time, </a:t>
            </a:r>
            <a:r>
              <a:rPr lang="en-US" sz="2000" dirty="0" err="1">
                <a:solidFill>
                  <a:srgbClr val="230050"/>
                </a:solidFill>
                <a:latin typeface="+mj-lt"/>
              </a:rPr>
              <a:t>labour</a:t>
            </a:r>
            <a:r>
              <a:rPr lang="en-US" sz="2000" dirty="0">
                <a:solidFill>
                  <a:srgbClr val="230050"/>
                </a:solidFill>
                <a:latin typeface="+mj-lt"/>
              </a:rPr>
              <a:t> state management agencies need to coordinate with statistical agencies to </a:t>
            </a:r>
            <a:r>
              <a:rPr lang="en-US" sz="2000" dirty="0">
                <a:solidFill>
                  <a:srgbClr val="00B0F0"/>
                </a:solidFill>
                <a:latin typeface="+mj-lt"/>
              </a:rPr>
              <a:t>complete and standardize lists of hazardous jobs or lists of jobs performed by each group of subjects according to occupational categories </a:t>
            </a:r>
            <a:r>
              <a:rPr lang="en-US" sz="2000" dirty="0">
                <a:solidFill>
                  <a:srgbClr val="230050"/>
                </a:solidFill>
                <a:latin typeface="+mj-lt"/>
              </a:rPr>
              <a:t>of Vietnamese industry to make the statistical task of measuring child </a:t>
            </a:r>
            <a:r>
              <a:rPr lang="en-US" sz="2000" dirty="0" err="1">
                <a:solidFill>
                  <a:srgbClr val="230050"/>
                </a:solidFill>
                <a:latin typeface="+mj-lt"/>
              </a:rPr>
              <a:t>labour</a:t>
            </a:r>
            <a:r>
              <a:rPr lang="en-US" sz="2000" dirty="0">
                <a:solidFill>
                  <a:srgbClr val="230050"/>
                </a:solidFill>
                <a:latin typeface="+mj-lt"/>
              </a:rPr>
              <a:t> more effective. </a:t>
            </a:r>
            <a:endParaRPr lang="en-US" sz="2000" dirty="0">
              <a:latin typeface="+mj-lt"/>
            </a:endParaRPr>
          </a:p>
        </p:txBody>
      </p:sp>
    </p:spTree>
    <p:extLst>
      <p:ext uri="{BB962C8B-B14F-4D97-AF65-F5344CB8AC3E}">
        <p14:creationId xmlns:p14="http://schemas.microsoft.com/office/powerpoint/2010/main" val="746682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3" name="Rectangle 2"/>
          <p:cNvSpPr/>
          <p:nvPr/>
        </p:nvSpPr>
        <p:spPr>
          <a:xfrm>
            <a:off x="2718263" y="674938"/>
            <a:ext cx="5536276" cy="3251596"/>
          </a:xfrm>
          <a:prstGeom prst="rect">
            <a:avLst/>
          </a:prstGeom>
        </p:spPr>
        <p:txBody>
          <a:bodyPr wrap="square">
            <a:spAutoFit/>
          </a:bodyPr>
          <a:lstStyle/>
          <a:p>
            <a:pPr algn="just">
              <a:lnSpc>
                <a:spcPct val="130000"/>
              </a:lnSpc>
              <a:spcBef>
                <a:spcPts val="600"/>
              </a:spcBef>
              <a:spcAft>
                <a:spcPts val="600"/>
              </a:spcAft>
            </a:pPr>
            <a:r>
              <a:rPr lang="en-US" sz="2000" dirty="0">
                <a:solidFill>
                  <a:srgbClr val="230050"/>
                </a:solidFill>
                <a:latin typeface="+mj-lt"/>
              </a:rPr>
              <a:t>Eliminating child </a:t>
            </a:r>
            <a:r>
              <a:rPr lang="en-US" sz="2000" dirty="0" err="1">
                <a:solidFill>
                  <a:srgbClr val="230050"/>
                </a:solidFill>
                <a:latin typeface="+mj-lt"/>
              </a:rPr>
              <a:t>labour</a:t>
            </a:r>
            <a:r>
              <a:rPr lang="en-US" sz="2000" dirty="0">
                <a:solidFill>
                  <a:srgbClr val="230050"/>
                </a:solidFill>
                <a:latin typeface="+mj-lt"/>
              </a:rPr>
              <a:t> is a challenging task and requires the active participation of the entire political system, each organization and each individual. Strong coordination and commitment from all parties will contribute to improving and eliminating child </a:t>
            </a:r>
            <a:r>
              <a:rPr lang="en-US" sz="2000" dirty="0" err="1">
                <a:solidFill>
                  <a:srgbClr val="230050"/>
                </a:solidFill>
                <a:latin typeface="+mj-lt"/>
              </a:rPr>
              <a:t>labour</a:t>
            </a:r>
            <a:r>
              <a:rPr lang="en-US" sz="2000" dirty="0">
                <a:solidFill>
                  <a:srgbClr val="230050"/>
                </a:solidFill>
                <a:latin typeface="+mj-lt"/>
              </a:rPr>
              <a:t>, creating conditions for children to develop fully so that "no one is left behind".</a:t>
            </a:r>
            <a:endParaRPr lang="en-US" sz="2000" dirty="0">
              <a:latin typeface="+mj-lt"/>
            </a:endParaRPr>
          </a:p>
        </p:txBody>
      </p:sp>
      <p:sp>
        <p:nvSpPr>
          <p:cNvPr id="7" name="TextBox 3"/>
          <p:cNvSpPr txBox="1"/>
          <p:nvPr/>
        </p:nvSpPr>
        <p:spPr>
          <a:xfrm>
            <a:off x="629568" y="187843"/>
            <a:ext cx="7519859" cy="359073"/>
          </a:xfrm>
          <a:prstGeom prst="rect">
            <a:avLst/>
          </a:prstGeom>
        </p:spPr>
        <p:txBody>
          <a:bodyPr wrap="square" lIns="0" tIns="0" rIns="0" bIns="0" rtlCol="0" anchor="t">
            <a:spAutoFit/>
          </a:bodyPr>
          <a:lstStyle/>
          <a:p>
            <a:pPr algn="ctr">
              <a:lnSpc>
                <a:spcPts val="2772"/>
              </a:lnSpc>
            </a:pPr>
            <a:r>
              <a:rPr lang="en-US" sz="2640" b="1" dirty="0">
                <a:solidFill>
                  <a:srgbClr val="00B0F0"/>
                </a:solidFill>
                <a:cs typeface="Arial" panose="020B0604020202020204" pitchFamily="34" charset="0"/>
              </a:rPr>
              <a:t>RECOMMENDATION</a:t>
            </a:r>
            <a:endParaRPr lang="en-US" sz="264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636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46"/>
          <p:cNvSpPr txBox="1">
            <a:spLocks noGrp="1"/>
          </p:cNvSpPr>
          <p:nvPr>
            <p:ph type="title"/>
          </p:nvPr>
        </p:nvSpPr>
        <p:spPr>
          <a:xfrm>
            <a:off x="305901" y="2035213"/>
            <a:ext cx="826452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mj-lt"/>
              </a:rPr>
              <a:t>THANK YOU VERY MUCH!</a:t>
            </a:r>
            <a:endParaRPr sz="40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66" name="Google Shape;1070;p36"/>
          <p:cNvSpPr txBox="1">
            <a:spLocks/>
          </p:cNvSpPr>
          <p:nvPr/>
        </p:nvSpPr>
        <p:spPr>
          <a:xfrm>
            <a:off x="808788" y="151022"/>
            <a:ext cx="770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744B"/>
              </a:buClr>
              <a:buSzPts val="2800"/>
              <a:buFont typeface="Allerta Stencil"/>
              <a:buNone/>
              <a:defRPr sz="2800" b="0" i="0" u="none" strike="noStrike" cap="none">
                <a:solidFill>
                  <a:srgbClr val="FF744B"/>
                </a:solidFill>
                <a:latin typeface="Allerta Stencil"/>
                <a:ea typeface="Allerta Stencil"/>
                <a:cs typeface="Allerta Stencil"/>
                <a:sym typeface="Allerta Stencil"/>
              </a:defRPr>
            </a:lvl1pPr>
            <a:lvl2pPr marR="0" lvl="1"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9pPr>
          </a:lstStyle>
          <a:p>
            <a:pPr algn="ctr"/>
            <a:r>
              <a:rPr lang="en-US" dirty="0">
                <a:latin typeface="+mj-lt"/>
              </a:rPr>
              <a:t>GENERAL CONTEXT</a:t>
            </a:r>
          </a:p>
        </p:txBody>
      </p:sp>
      <p:sp>
        <p:nvSpPr>
          <p:cNvPr id="67" name="TextBox 66">
            <a:extLst>
              <a:ext uri="{FF2B5EF4-FFF2-40B4-BE49-F238E27FC236}">
                <a16:creationId xmlns:a16="http://schemas.microsoft.com/office/drawing/2014/main" xmlns="" id="{C70FDA83-4FEB-454B-885D-4B287FCD00F7}"/>
              </a:ext>
            </a:extLst>
          </p:cNvPr>
          <p:cNvSpPr txBox="1"/>
          <p:nvPr/>
        </p:nvSpPr>
        <p:spPr>
          <a:xfrm>
            <a:off x="317553" y="1008458"/>
            <a:ext cx="8431178" cy="1864613"/>
          </a:xfrm>
          <a:prstGeom prst="rect">
            <a:avLst/>
          </a:prstGeom>
          <a:noFill/>
          <a:ln>
            <a:noFill/>
          </a:ln>
        </p:spPr>
        <p:txBody>
          <a:bodyPr wrap="square" rtlCol="0">
            <a:spAutoFit/>
          </a:bodyPr>
          <a:lstStyle/>
          <a:p>
            <a:pPr marL="357188" indent="-357188" algn="just">
              <a:spcBef>
                <a:spcPts val="2250"/>
              </a:spcBef>
              <a:buFont typeface="Arial" panose="020B0604020202020204" pitchFamily="34" charset="0"/>
              <a:buChar char="•"/>
            </a:pPr>
            <a:r>
              <a:rPr lang="en-GB" sz="2400" dirty="0">
                <a:solidFill>
                  <a:srgbClr val="002060"/>
                </a:solidFill>
              </a:rPr>
              <a:t>Child Labour Prevention and Reduction Program 2016-2020
</a:t>
            </a:r>
            <a:r>
              <a:rPr lang="en-US" sz="2400" b="1" dirty="0">
                <a:solidFill>
                  <a:srgbClr val="000000"/>
                </a:solidFill>
                <a:effectLst/>
                <a:latin typeface="arial" panose="020B0604020202020204" pitchFamily="34" charset="0"/>
              </a:rPr>
              <a:t> </a:t>
            </a:r>
            <a:r>
              <a:rPr lang="en-US" sz="2400" dirty="0">
                <a:solidFill>
                  <a:srgbClr val="002060"/>
                </a:solidFill>
                <a:effectLst/>
                <a:latin typeface="arial" panose="020B0604020202020204" pitchFamily="34" charset="0"/>
              </a:rPr>
              <a:t>Program on prevention and reduction of illegal child labor in the 2021-2025 period, with orientations toward 2030</a:t>
            </a:r>
            <a:r>
              <a:rPr lang="en-GB" sz="2400" dirty="0">
                <a:solidFill>
                  <a:srgbClr val="002060"/>
                </a:solidFill>
              </a:rPr>
              <a:t>.</a:t>
            </a:r>
            <a:endParaRPr lang="vi-VN" sz="2400"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38"/>
          <p:cNvSpPr txBox="1">
            <a:spLocks noGrp="1"/>
          </p:cNvSpPr>
          <p:nvPr>
            <p:ph type="title"/>
          </p:nvPr>
        </p:nvSpPr>
        <p:spPr>
          <a:xfrm>
            <a:off x="653820" y="91549"/>
            <a:ext cx="7708200" cy="572700"/>
          </a:xfrm>
          <a:prstGeom prst="rect">
            <a:avLst/>
          </a:prstGeom>
        </p:spPr>
        <p:txBody>
          <a:bodyPr spcFirstLastPara="1" wrap="square" lIns="91425" tIns="91425" rIns="91425" bIns="91425" anchor="t" anchorCtr="0">
            <a:noAutofit/>
          </a:bodyPr>
          <a:lstStyle/>
          <a:p>
            <a:pPr lvl="0"/>
            <a:r>
              <a:rPr lang="en-GB" sz="2800" dirty="0">
                <a:latin typeface="+mj-lt"/>
              </a:rPr>
              <a:t>DEFINITION TO MEASURE CHILD LABOUR</a:t>
            </a:r>
            <a:endParaRPr sz="2800" dirty="0">
              <a:latin typeface="+mj-lt"/>
            </a:endParaRPr>
          </a:p>
        </p:txBody>
      </p:sp>
      <p:sp>
        <p:nvSpPr>
          <p:cNvPr id="20" name="TextBox 19"/>
          <p:cNvSpPr txBox="1"/>
          <p:nvPr/>
        </p:nvSpPr>
        <p:spPr>
          <a:xfrm>
            <a:off x="854541" y="1081223"/>
            <a:ext cx="8107134" cy="400110"/>
          </a:xfrm>
          <a:prstGeom prst="rect">
            <a:avLst/>
          </a:prstGeom>
          <a:noFill/>
        </p:spPr>
        <p:txBody>
          <a:bodyPr wrap="square" rtlCol="0">
            <a:spAutoFit/>
          </a:bodyPr>
          <a:lstStyle/>
          <a:p>
            <a:r>
              <a:rPr lang="en-GB" sz="2000" b="1" i="1" dirty="0"/>
              <a:t>ILO Minimum Working Age Convention, 1973 (No. 138)</a:t>
            </a:r>
            <a:endParaRPr lang="en-US" sz="2000" b="1" dirty="0">
              <a:solidFill>
                <a:srgbClr val="C00000"/>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2892134332"/>
              </p:ext>
            </p:extLst>
          </p:nvPr>
        </p:nvGraphicFramePr>
        <p:xfrm>
          <a:off x="854541" y="1573140"/>
          <a:ext cx="7666382" cy="3192006"/>
        </p:xfrm>
        <a:graphic>
          <a:graphicData uri="http://schemas.openxmlformats.org/drawingml/2006/table">
            <a:tbl>
              <a:tblPr firstRow="1" firstCol="1" lastRow="1" lastCol="1" bandRow="1" bandCol="1">
                <a:tableStyleId>{5C22544A-7EE6-4342-B048-85BDC9FD1C3A}</a:tableStyleId>
              </a:tblPr>
              <a:tblGrid>
                <a:gridCol w="2297537">
                  <a:extLst>
                    <a:ext uri="{9D8B030D-6E8A-4147-A177-3AD203B41FA5}">
                      <a16:colId xmlns:a16="http://schemas.microsoft.com/office/drawing/2014/main" xmlns="" val="2069647803"/>
                    </a:ext>
                  </a:extLst>
                </a:gridCol>
                <a:gridCol w="2661424">
                  <a:extLst>
                    <a:ext uri="{9D8B030D-6E8A-4147-A177-3AD203B41FA5}">
                      <a16:colId xmlns:a16="http://schemas.microsoft.com/office/drawing/2014/main" xmlns="" val="2198889430"/>
                    </a:ext>
                  </a:extLst>
                </a:gridCol>
                <a:gridCol w="2707421">
                  <a:extLst>
                    <a:ext uri="{9D8B030D-6E8A-4147-A177-3AD203B41FA5}">
                      <a16:colId xmlns:a16="http://schemas.microsoft.com/office/drawing/2014/main" xmlns="" val="1678441995"/>
                    </a:ext>
                  </a:extLst>
                </a:gridCol>
              </a:tblGrid>
              <a:tr h="909865">
                <a:tc>
                  <a:txBody>
                    <a:bodyPr/>
                    <a:lstStyle/>
                    <a:p>
                      <a:pPr algn="ctr">
                        <a:lnSpc>
                          <a:spcPct val="110000"/>
                        </a:lnSpc>
                        <a:spcBef>
                          <a:spcPts val="300"/>
                        </a:spcBef>
                        <a:spcAft>
                          <a:spcPts val="300"/>
                        </a:spcAft>
                      </a:pPr>
                      <a:r>
                        <a:rPr lang="vi-VN" sz="1600" dirty="0">
                          <a:solidFill>
                            <a:srgbClr val="002060"/>
                          </a:solidFill>
                          <a:effectLst/>
                        </a:rPr>
                        <a:t>Working age</a:t>
                      </a:r>
                      <a:endParaRPr lang="en-US"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0000"/>
                        </a:lnSpc>
                        <a:spcBef>
                          <a:spcPts val="300"/>
                        </a:spcBef>
                        <a:spcAft>
                          <a:spcPts val="300"/>
                        </a:spcAft>
                      </a:pPr>
                      <a:r>
                        <a:rPr lang="en-GB" sz="1600" dirty="0">
                          <a:solidFill>
                            <a:srgbClr val="002060"/>
                          </a:solidFill>
                          <a:effectLst/>
                        </a:rPr>
                        <a:t>Minimum age applies to all countries</a:t>
                      </a:r>
                      <a:endParaRPr lang="en-US"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0000"/>
                        </a:lnSpc>
                        <a:spcBef>
                          <a:spcPts val="300"/>
                        </a:spcBef>
                        <a:spcAft>
                          <a:spcPts val="300"/>
                        </a:spcAft>
                      </a:pPr>
                      <a:r>
                        <a:rPr lang="en-GB" sz="1600" dirty="0">
                          <a:solidFill>
                            <a:srgbClr val="002060"/>
                          </a:solidFill>
                          <a:effectLst/>
                        </a:rPr>
                        <a:t>Exception minimum age, applicable to developing countries</a:t>
                      </a:r>
                      <a:endParaRPr lang="en-US"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985943776"/>
                  </a:ext>
                </a:extLst>
              </a:tr>
              <a:tr h="382375">
                <a:tc>
                  <a:txBody>
                    <a:bodyPr/>
                    <a:lstStyle/>
                    <a:p>
                      <a:pPr>
                        <a:lnSpc>
                          <a:spcPct val="110000"/>
                        </a:lnSpc>
                        <a:spcBef>
                          <a:spcPts val="300"/>
                        </a:spcBef>
                        <a:spcAft>
                          <a:spcPts val="300"/>
                        </a:spcAft>
                      </a:pPr>
                      <a:r>
                        <a:rPr lang="en-GB" sz="1600" dirty="0">
                          <a:solidFill>
                            <a:srgbClr val="002060"/>
                          </a:solidFill>
                          <a:effectLst/>
                        </a:rPr>
                        <a:t>General</a:t>
                      </a:r>
                      <a:r>
                        <a:rPr lang="vi-VN" sz="1600" dirty="0">
                          <a:solidFill>
                            <a:srgbClr val="002060"/>
                          </a:solidFill>
                          <a:effectLst/>
                        </a:rPr>
                        <a:t> Minimum Age</a:t>
                      </a:r>
                      <a:endParaRPr lang="en-US"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lnSpc>
                          <a:spcPct val="110000"/>
                        </a:lnSpc>
                        <a:spcBef>
                          <a:spcPts val="300"/>
                        </a:spcBef>
                        <a:spcAft>
                          <a:spcPts val="300"/>
                        </a:spcAft>
                      </a:pPr>
                      <a:r>
                        <a:rPr lang="en-GB" sz="1600" b="1" dirty="0">
                          <a:solidFill>
                            <a:srgbClr val="B05324"/>
                          </a:solidFill>
                          <a:effectLst/>
                        </a:rPr>
                        <a:t>Not under 15 years old</a:t>
                      </a:r>
                      <a:endParaRPr lang="en-US" sz="1600" b="1" dirty="0">
                        <a:solidFill>
                          <a:srgbClr val="B0532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lnSpc>
                          <a:spcPct val="110000"/>
                        </a:lnSpc>
                        <a:spcBef>
                          <a:spcPts val="300"/>
                        </a:spcBef>
                        <a:spcAft>
                          <a:spcPts val="300"/>
                        </a:spcAft>
                      </a:pPr>
                      <a:r>
                        <a:rPr lang="en-GB" sz="1600" dirty="0">
                          <a:solidFill>
                            <a:srgbClr val="FF0000"/>
                          </a:solidFill>
                          <a:effectLst/>
                        </a:rPr>
                        <a:t>Not under 14 years old</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xmlns="" val="3700823167"/>
                  </a:ext>
                </a:extLst>
              </a:tr>
              <a:tr h="1025912">
                <a:tc>
                  <a:txBody>
                    <a:bodyPr/>
                    <a:lstStyle/>
                    <a:p>
                      <a:pPr>
                        <a:lnSpc>
                          <a:spcPct val="110000"/>
                        </a:lnSpc>
                        <a:spcBef>
                          <a:spcPts val="300"/>
                        </a:spcBef>
                        <a:spcAft>
                          <a:spcPts val="300"/>
                        </a:spcAft>
                      </a:pPr>
                      <a:r>
                        <a:rPr lang="en-GB" sz="1600" dirty="0">
                          <a:solidFill>
                            <a:srgbClr val="002060"/>
                          </a:solidFill>
                          <a:effectLst/>
                        </a:rPr>
                        <a:t>Minimum age for hazardous work</a:t>
                      </a:r>
                      <a:endParaRPr lang="en-US"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lnSpc>
                          <a:spcPct val="110000"/>
                        </a:lnSpc>
                        <a:spcBef>
                          <a:spcPts val="300"/>
                        </a:spcBef>
                        <a:spcAft>
                          <a:spcPts val="300"/>
                        </a:spcAft>
                      </a:pPr>
                      <a:r>
                        <a:rPr lang="en-GB" sz="1600" b="1" dirty="0">
                          <a:solidFill>
                            <a:srgbClr val="B05324"/>
                          </a:solidFill>
                          <a:effectLst/>
                        </a:rPr>
                        <a:t>Not under 18 years old</a:t>
                      </a:r>
                      <a:endParaRPr lang="en-US" sz="1600" b="1" dirty="0">
                        <a:solidFill>
                          <a:srgbClr val="B0532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lnSpc>
                          <a:spcPct val="110000"/>
                        </a:lnSpc>
                        <a:spcBef>
                          <a:spcPts val="300"/>
                        </a:spcBef>
                        <a:spcAft>
                          <a:spcPts val="300"/>
                        </a:spcAft>
                      </a:pPr>
                      <a:r>
                        <a:rPr lang="en-GB" sz="1600" dirty="0">
                          <a:solidFill>
                            <a:srgbClr val="FF0000"/>
                          </a:solidFill>
                          <a:effectLst/>
                        </a:rPr>
                        <a:t>Not under16 years old</a:t>
                      </a:r>
                    </a:p>
                    <a:p>
                      <a:pPr algn="ctr">
                        <a:lnSpc>
                          <a:spcPct val="110000"/>
                        </a:lnSpc>
                        <a:spcBef>
                          <a:spcPts val="300"/>
                        </a:spcBef>
                        <a:spcAft>
                          <a:spcPts val="300"/>
                        </a:spcAft>
                      </a:pPr>
                      <a:r>
                        <a:rPr lang="en-GB" sz="1600" dirty="0">
                          <a:solidFill>
                            <a:srgbClr val="002060"/>
                          </a:solidFill>
                          <a:effectLst/>
                        </a:rPr>
                        <a:t>But safety and morals must be ensured</a:t>
                      </a:r>
                      <a:endParaRPr lang="en-US"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xmlns="" val="1956081229"/>
                  </a:ext>
                </a:extLst>
              </a:tr>
              <a:tr h="873854">
                <a:tc>
                  <a:txBody>
                    <a:bodyPr/>
                    <a:lstStyle/>
                    <a:p>
                      <a:pPr>
                        <a:lnSpc>
                          <a:spcPct val="110000"/>
                        </a:lnSpc>
                        <a:spcBef>
                          <a:spcPts val="300"/>
                        </a:spcBef>
                        <a:spcAft>
                          <a:spcPts val="300"/>
                        </a:spcAft>
                      </a:pPr>
                      <a:r>
                        <a:rPr lang="en-GB" sz="1600" dirty="0">
                          <a:solidFill>
                            <a:srgbClr val="002060"/>
                          </a:solidFill>
                          <a:effectLst/>
                        </a:rPr>
                        <a:t>Minimum age for light work</a:t>
                      </a:r>
                      <a:endParaRPr lang="en-US"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lnSpc>
                          <a:spcPct val="110000"/>
                        </a:lnSpc>
                        <a:spcBef>
                          <a:spcPts val="300"/>
                        </a:spcBef>
                        <a:spcAft>
                          <a:spcPts val="300"/>
                        </a:spcAft>
                      </a:pPr>
                      <a:r>
                        <a:rPr lang="vi-VN" sz="1600" b="1" dirty="0">
                          <a:solidFill>
                            <a:srgbClr val="B05324"/>
                          </a:solidFill>
                          <a:effectLst/>
                        </a:rPr>
                        <a:t>13 - 15 years old</a:t>
                      </a:r>
                      <a:endParaRPr lang="en-US" sz="1600" b="1" dirty="0">
                        <a:solidFill>
                          <a:srgbClr val="B0532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lnSpc>
                          <a:spcPct val="110000"/>
                        </a:lnSpc>
                        <a:spcBef>
                          <a:spcPts val="300"/>
                        </a:spcBef>
                        <a:spcAft>
                          <a:spcPts val="300"/>
                        </a:spcAft>
                      </a:pPr>
                      <a:r>
                        <a:rPr lang="vi-VN" sz="1600" dirty="0">
                          <a:solidFill>
                            <a:srgbClr val="FF0000"/>
                          </a:solidFill>
                          <a:effectLst/>
                        </a:rPr>
                        <a:t>12 - 14 years old</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xmlns="" val="299656741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41" name="Google Shape;1195;p38"/>
          <p:cNvSpPr txBox="1">
            <a:spLocks noGrp="1"/>
          </p:cNvSpPr>
          <p:nvPr>
            <p:ph type="title"/>
          </p:nvPr>
        </p:nvSpPr>
        <p:spPr>
          <a:xfrm>
            <a:off x="653820" y="91549"/>
            <a:ext cx="7708200" cy="572700"/>
          </a:xfrm>
          <a:prstGeom prst="rect">
            <a:avLst/>
          </a:prstGeom>
        </p:spPr>
        <p:txBody>
          <a:bodyPr spcFirstLastPara="1" wrap="square" lIns="91425" tIns="91425" rIns="91425" bIns="91425" anchor="t" anchorCtr="0">
            <a:noAutofit/>
          </a:bodyPr>
          <a:lstStyle/>
          <a:p>
            <a:pPr lvl="0" algn="ctr"/>
            <a:r>
              <a:rPr lang="en-GB" sz="2800" dirty="0">
                <a:latin typeface="+mj-lt"/>
              </a:rPr>
              <a:t>DEFINITION TO MEASURE CHILD LABOUR</a:t>
            </a:r>
            <a:endParaRPr sz="2800" dirty="0">
              <a:latin typeface="+mj-lt"/>
            </a:endParaRPr>
          </a:p>
        </p:txBody>
      </p:sp>
      <p:sp>
        <p:nvSpPr>
          <p:cNvPr id="42" name="TextBox 41">
            <a:extLst>
              <a:ext uri="{FF2B5EF4-FFF2-40B4-BE49-F238E27FC236}">
                <a16:creationId xmlns:a16="http://schemas.microsoft.com/office/drawing/2014/main" xmlns="" id="{C70FDA83-4FEB-454B-885D-4B287FCD00F7}"/>
              </a:ext>
            </a:extLst>
          </p:cNvPr>
          <p:cNvSpPr txBox="1"/>
          <p:nvPr/>
        </p:nvSpPr>
        <p:spPr>
          <a:xfrm>
            <a:off x="1131043" y="1542647"/>
            <a:ext cx="7048296" cy="3231654"/>
          </a:xfrm>
          <a:prstGeom prst="rect">
            <a:avLst/>
          </a:prstGeom>
          <a:noFill/>
          <a:ln>
            <a:noFill/>
          </a:ln>
        </p:spPr>
        <p:txBody>
          <a:bodyPr wrap="square" rtlCol="0">
            <a:spAutoFit/>
          </a:bodyPr>
          <a:lstStyle/>
          <a:p>
            <a:pPr lvl="0">
              <a:spcBef>
                <a:spcPts val="600"/>
              </a:spcBef>
              <a:spcAft>
                <a:spcPts val="600"/>
              </a:spcAft>
            </a:pPr>
            <a:r>
              <a:rPr lang="en-GB" sz="2000" b="1" dirty="0">
                <a:latin typeface="Arial" panose="020B0604020202020204" pitchFamily="34" charset="0"/>
                <a:cs typeface="Arial" panose="020B0604020202020204" pitchFamily="34" charset="0"/>
              </a:rPr>
              <a:t>Children engaging in work under one of the following conditions are defined as</a:t>
            </a:r>
            <a:r>
              <a:rPr lang="vi-VN" sz="2000" b="1" dirty="0">
                <a:cs typeface="Arial" panose="020B0604020202020204" pitchFamily="34" charset="0"/>
              </a:rPr>
              <a:t>“</a:t>
            </a:r>
            <a:r>
              <a:rPr lang="vi-VN" sz="2000" b="1" dirty="0">
                <a:solidFill>
                  <a:srgbClr val="FF0000"/>
                </a:solidFill>
                <a:cs typeface="Arial" panose="020B0604020202020204" pitchFamily="34" charset="0"/>
              </a:rPr>
              <a:t>Child Labo</a:t>
            </a:r>
            <a:r>
              <a:rPr lang="en-GB" sz="2000" b="1" dirty="0">
                <a:solidFill>
                  <a:srgbClr val="FF0000"/>
                </a:solidFill>
                <a:cs typeface="Arial" panose="020B0604020202020204" pitchFamily="34" charset="0"/>
              </a:rPr>
              <a:t>u</a:t>
            </a:r>
            <a:r>
              <a:rPr lang="vi-VN" sz="2000" b="1" dirty="0">
                <a:solidFill>
                  <a:srgbClr val="FF0000"/>
                </a:solidFill>
                <a:cs typeface="Arial" panose="020B0604020202020204" pitchFamily="34" charset="0"/>
              </a:rPr>
              <a:t>r</a:t>
            </a:r>
            <a:r>
              <a:rPr lang="en-US" sz="2000" b="1" dirty="0">
                <a:cs typeface="Arial" panose="020B0604020202020204" pitchFamily="34" charset="0"/>
              </a:rPr>
              <a:t>”:</a:t>
            </a:r>
          </a:p>
          <a:p>
            <a:pPr marL="457200" lvl="0" indent="-457200" algn="just">
              <a:spcBef>
                <a:spcPts val="600"/>
              </a:spcBef>
              <a:spcAft>
                <a:spcPts val="600"/>
              </a:spcAft>
              <a:buFont typeface="Wingdings" panose="05000000000000000000" pitchFamily="2" charset="2"/>
              <a:buChar char="Ø"/>
            </a:pPr>
            <a:r>
              <a:rPr lang="en-GB" sz="2200" dirty="0">
                <a:solidFill>
                  <a:srgbClr val="0070C0"/>
                </a:solidFill>
                <a:cs typeface="Arial" panose="020B0604020202020204" pitchFamily="34" charset="0"/>
              </a:rPr>
              <a:t>The work is carried out by a child </a:t>
            </a:r>
            <a:r>
              <a:rPr lang="en-GB" sz="2200" dirty="0">
                <a:solidFill>
                  <a:srgbClr val="FF0000"/>
                </a:solidFill>
                <a:cs typeface="Arial" panose="020B0604020202020204" pitchFamily="34" charset="0"/>
              </a:rPr>
              <a:t>under the minimum age</a:t>
            </a:r>
            <a:r>
              <a:rPr lang="en-GB" sz="2200" dirty="0">
                <a:solidFill>
                  <a:srgbClr val="0070C0"/>
                </a:solidFill>
                <a:cs typeface="Arial" panose="020B0604020202020204" pitchFamily="34" charset="0"/>
              </a:rPr>
              <a:t> prescribed by national legislation, in accordance with accepted international standards</a:t>
            </a:r>
          </a:p>
          <a:p>
            <a:pPr marL="457200" lvl="0" indent="-457200" algn="just">
              <a:spcBef>
                <a:spcPts val="600"/>
              </a:spcBef>
              <a:spcAft>
                <a:spcPts val="600"/>
              </a:spcAft>
              <a:buFont typeface="Wingdings" panose="05000000000000000000" pitchFamily="2" charset="2"/>
              <a:buChar char="Ø"/>
            </a:pPr>
            <a:r>
              <a:rPr lang="en-GB" sz="2200" dirty="0">
                <a:solidFill>
                  <a:srgbClr val="0070C0"/>
                </a:solidFill>
                <a:cs typeface="Arial" panose="020B0604020202020204" pitchFamily="34" charset="0"/>
              </a:rPr>
              <a:t>Work that is </a:t>
            </a:r>
            <a:r>
              <a:rPr lang="en-US" sz="2200" dirty="0">
                <a:solidFill>
                  <a:srgbClr val="FF0000"/>
                </a:solidFill>
              </a:rPr>
              <a:t>harmful to</a:t>
            </a:r>
            <a:r>
              <a:rPr lang="en-GB" sz="2200" dirty="0">
                <a:solidFill>
                  <a:srgbClr val="FF0000"/>
                </a:solidFill>
                <a:cs typeface="Arial" panose="020B0604020202020204" pitchFamily="34" charset="0"/>
              </a:rPr>
              <a:t> </a:t>
            </a:r>
            <a:r>
              <a:rPr lang="en-GB" sz="2200" dirty="0">
                <a:solidFill>
                  <a:srgbClr val="0070C0"/>
                </a:solidFill>
                <a:cs typeface="Arial" panose="020B0604020202020204" pitchFamily="34" charset="0"/>
              </a:rPr>
              <a:t>the physical, mental health of children or deprives their dignity</a:t>
            </a:r>
            <a:r>
              <a:rPr lang="en-US" sz="2400" dirty="0"/>
              <a:t> </a:t>
            </a:r>
            <a:endParaRPr lang="en-GB" sz="2200" dirty="0">
              <a:solidFill>
                <a:srgbClr val="0070C0"/>
              </a:solidFill>
              <a:cs typeface="Arial" panose="020B0604020202020204" pitchFamily="34" charset="0"/>
            </a:endParaRPr>
          </a:p>
          <a:p>
            <a:pPr marL="457200" lvl="0" indent="-457200" algn="just">
              <a:spcBef>
                <a:spcPts val="600"/>
              </a:spcBef>
              <a:spcAft>
                <a:spcPts val="600"/>
              </a:spcAft>
              <a:buFont typeface="Wingdings" panose="05000000000000000000" pitchFamily="2" charset="2"/>
              <a:buChar char="Ø"/>
            </a:pPr>
            <a:r>
              <a:rPr lang="en-GB" sz="2200" dirty="0">
                <a:solidFill>
                  <a:srgbClr val="0070C0"/>
                </a:solidFill>
                <a:cs typeface="Arial" panose="020B0604020202020204" pitchFamily="34" charset="0"/>
              </a:rPr>
              <a:t>The worst forms of child labour.</a:t>
            </a:r>
            <a:endParaRPr lang="en-US" sz="2200" dirty="0">
              <a:solidFill>
                <a:srgbClr val="0070C0"/>
              </a:solidFill>
              <a:cs typeface="Arial" panose="020B0604020202020204" pitchFamily="34" charset="0"/>
            </a:endParaRPr>
          </a:p>
        </p:txBody>
      </p:sp>
      <p:sp>
        <p:nvSpPr>
          <p:cNvPr id="43" name="TextBox 42"/>
          <p:cNvSpPr txBox="1"/>
          <p:nvPr/>
        </p:nvSpPr>
        <p:spPr>
          <a:xfrm>
            <a:off x="1131042" y="1142537"/>
            <a:ext cx="8012957" cy="400110"/>
          </a:xfrm>
          <a:prstGeom prst="rect">
            <a:avLst/>
          </a:prstGeom>
          <a:noFill/>
        </p:spPr>
        <p:txBody>
          <a:bodyPr wrap="square" rtlCol="0">
            <a:spAutoFit/>
          </a:bodyPr>
          <a:lstStyle/>
          <a:p>
            <a:r>
              <a:rPr lang="en-GB" sz="2000" b="1" dirty="0">
                <a:solidFill>
                  <a:srgbClr val="002060"/>
                </a:solidFill>
              </a:rPr>
              <a:t>The concept of child labour as per international standards</a:t>
            </a:r>
            <a:endParaRPr lang="en-US"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500"/>
                                        <p:tgtEl>
                                          <p:spTgt spid="42">
                                            <p:txEl>
                                              <p:pRg st="2" end="2"/>
                                            </p:txEl>
                                          </p:spTgt>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fill="hold"/>
                                        <p:tgtEl>
                                          <p:spTgt spid="43"/>
                                        </p:tgtEl>
                                        <p:attrNameLst>
                                          <p:attrName>ppt_x</p:attrName>
                                        </p:attrNameLst>
                                      </p:cBhvr>
                                      <p:tavLst>
                                        <p:tav tm="0">
                                          <p:val>
                                            <p:strVal val="#ppt_x"/>
                                          </p:val>
                                        </p:tav>
                                        <p:tav tm="100000">
                                          <p:val>
                                            <p:strVal val="#ppt_x"/>
                                          </p:val>
                                        </p:tav>
                                      </p:tavLst>
                                    </p:anim>
                                    <p:anim calcmode="lin" valueType="num">
                                      <p:cBhvr additive="base">
                                        <p:cTn id="2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41" name="Google Shape;1195;p38"/>
          <p:cNvSpPr txBox="1">
            <a:spLocks noGrp="1"/>
          </p:cNvSpPr>
          <p:nvPr>
            <p:ph type="title"/>
          </p:nvPr>
        </p:nvSpPr>
        <p:spPr>
          <a:xfrm>
            <a:off x="653820" y="91549"/>
            <a:ext cx="7708200" cy="572700"/>
          </a:xfrm>
          <a:prstGeom prst="rect">
            <a:avLst/>
          </a:prstGeom>
        </p:spPr>
        <p:txBody>
          <a:bodyPr spcFirstLastPara="1" wrap="square" lIns="91425" tIns="91425" rIns="91425" bIns="91425" anchor="t" anchorCtr="0">
            <a:noAutofit/>
          </a:bodyPr>
          <a:lstStyle/>
          <a:p>
            <a:pPr lvl="0" algn="ctr"/>
            <a:r>
              <a:rPr lang="en-GB" sz="2800" dirty="0">
                <a:latin typeface="+mj-lt"/>
              </a:rPr>
              <a:t>DEFINITION TO MEASURE CHILD LABOUR</a:t>
            </a:r>
            <a:endParaRPr sz="2800" dirty="0">
              <a:latin typeface="+mj-lt"/>
            </a:endParaRPr>
          </a:p>
        </p:txBody>
      </p:sp>
      <p:sp>
        <p:nvSpPr>
          <p:cNvPr id="43" name="TextBox 42"/>
          <p:cNvSpPr txBox="1"/>
          <p:nvPr/>
        </p:nvSpPr>
        <p:spPr>
          <a:xfrm>
            <a:off x="974207" y="1020808"/>
            <a:ext cx="6727568" cy="400110"/>
          </a:xfrm>
          <a:prstGeom prst="rect">
            <a:avLst/>
          </a:prstGeom>
          <a:noFill/>
        </p:spPr>
        <p:txBody>
          <a:bodyPr wrap="square" rtlCol="0">
            <a:spAutoFit/>
          </a:bodyPr>
          <a:lstStyle/>
          <a:p>
            <a:r>
              <a:rPr lang="en-GB" sz="2000" b="1" dirty="0">
                <a:solidFill>
                  <a:srgbClr val="002060"/>
                </a:solidFill>
              </a:rPr>
              <a:t>Provisions of Vietnamese law on working children</a:t>
            </a:r>
            <a:endParaRPr lang="en-US" sz="2000" b="1" dirty="0">
              <a:solidFill>
                <a:srgbClr val="002060"/>
              </a:solidFill>
            </a:endParaRPr>
          </a:p>
        </p:txBody>
      </p:sp>
      <p:sp>
        <p:nvSpPr>
          <p:cNvPr id="5" name="TextBox 4">
            <a:extLst>
              <a:ext uri="{FF2B5EF4-FFF2-40B4-BE49-F238E27FC236}">
                <a16:creationId xmlns:a16="http://schemas.microsoft.com/office/drawing/2014/main" xmlns="" id="{C70FDA83-4FEB-454B-885D-4B287FCD00F7}"/>
              </a:ext>
            </a:extLst>
          </p:cNvPr>
          <p:cNvSpPr txBox="1"/>
          <p:nvPr/>
        </p:nvSpPr>
        <p:spPr>
          <a:xfrm>
            <a:off x="1033348" y="1702929"/>
            <a:ext cx="7396976" cy="3323987"/>
          </a:xfrm>
          <a:prstGeom prst="rect">
            <a:avLst/>
          </a:prstGeom>
          <a:noFill/>
          <a:ln>
            <a:noFill/>
          </a:ln>
        </p:spPr>
        <p:txBody>
          <a:bodyPr wrap="square" rtlCol="0">
            <a:spAutoFit/>
          </a:bodyPr>
          <a:lstStyle/>
          <a:p>
            <a:pPr marL="566738" lvl="0" indent="-392113" algn="just">
              <a:spcBef>
                <a:spcPts val="1200"/>
              </a:spcBef>
              <a:tabLst>
                <a:tab pos="290513" algn="l"/>
              </a:tabLst>
            </a:pPr>
            <a:r>
              <a:rPr lang="vi-VN" sz="2000" b="1" dirty="0">
                <a:solidFill>
                  <a:schemeClr val="tx2"/>
                </a:solidFill>
                <a:cs typeface="Arial" panose="020B0604020202020204" pitchFamily="34" charset="0"/>
              </a:rPr>
              <a:t>	</a:t>
            </a:r>
            <a:r>
              <a:rPr lang="en-US" sz="2000" b="1" dirty="0">
                <a:solidFill>
                  <a:schemeClr val="tx2"/>
                </a:solidFill>
                <a:cs typeface="Arial" panose="020B0604020202020204" pitchFamily="34" charset="0"/>
              </a:rPr>
              <a:t> </a:t>
            </a:r>
            <a:r>
              <a:rPr lang="vi-VN" sz="2000" b="1" dirty="0">
                <a:solidFill>
                  <a:schemeClr val="tx2"/>
                </a:solidFill>
                <a:cs typeface="Arial" panose="020B0604020202020204" pitchFamily="34" charset="0"/>
              </a:rPr>
              <a:t>	</a:t>
            </a:r>
            <a:r>
              <a:rPr lang="vi-VN" sz="2000" b="1" dirty="0">
                <a:solidFill>
                  <a:srgbClr val="C2B834"/>
                </a:solidFill>
                <a:cs typeface="Arial" panose="020B0604020202020204" pitchFamily="34" charset="0"/>
              </a:rPr>
              <a:t>Labo</a:t>
            </a:r>
            <a:r>
              <a:rPr lang="en-GB" sz="2000" b="1" dirty="0">
                <a:solidFill>
                  <a:srgbClr val="C2B834"/>
                </a:solidFill>
                <a:cs typeface="Arial" panose="020B0604020202020204" pitchFamily="34" charset="0"/>
              </a:rPr>
              <a:t>u</a:t>
            </a:r>
            <a:r>
              <a:rPr lang="vi-VN" sz="2000" b="1" dirty="0">
                <a:solidFill>
                  <a:srgbClr val="C2B834"/>
                </a:solidFill>
                <a:cs typeface="Arial" panose="020B0604020202020204" pitchFamily="34" charset="0"/>
              </a:rPr>
              <a:t>r Code 2019</a:t>
            </a:r>
            <a:r>
              <a:rPr lang="en-US" sz="2000" b="1" dirty="0">
                <a:solidFill>
                  <a:schemeClr val="tx2"/>
                </a:solidFill>
                <a:cs typeface="Arial" panose="020B0604020202020204" pitchFamily="34" charset="0"/>
              </a:rPr>
              <a:t>		</a:t>
            </a:r>
          </a:p>
          <a:p>
            <a:pPr marL="392113" indent="14288" algn="just">
              <a:spcBef>
                <a:spcPts val="1200"/>
              </a:spcBef>
              <a:tabLst>
                <a:tab pos="290513" algn="l"/>
              </a:tabLst>
            </a:pPr>
            <a:r>
              <a:rPr lang="en-GB" sz="2000" dirty="0">
                <a:latin typeface="Arial" panose="020B0604020202020204" pitchFamily="34" charset="0"/>
                <a:cs typeface="Arial" panose="020B0604020202020204" pitchFamily="34" charset="0"/>
              </a:rPr>
              <a:t>Clause 1, Article 3 stipulates that </a:t>
            </a:r>
            <a:r>
              <a:rPr lang="en-GB" sz="2000" dirty="0">
                <a:solidFill>
                  <a:schemeClr val="accent3">
                    <a:lumMod val="60000"/>
                    <a:lumOff val="40000"/>
                  </a:schemeClr>
                </a:solidFill>
                <a:latin typeface="Arial" panose="020B0604020202020204" pitchFamily="34" charset="0"/>
                <a:cs typeface="Arial" panose="020B0604020202020204" pitchFamily="34" charset="0"/>
              </a:rPr>
              <a:t>"The minimum working age is from 15 years old".</a:t>
            </a:r>
            <a:r>
              <a:rPr lang="en-GB" sz="2000" dirty="0">
                <a:latin typeface="Arial" panose="020B0604020202020204" pitchFamily="34" charset="0"/>
                <a:cs typeface="Arial" panose="020B0604020202020204" pitchFamily="34" charset="0"/>
              </a:rPr>
              <a:t>
Article 143 stipulates that </a:t>
            </a:r>
            <a:r>
              <a:rPr lang="en-GB" sz="2000" dirty="0">
                <a:solidFill>
                  <a:schemeClr val="accent3">
                    <a:lumMod val="60000"/>
                    <a:lumOff val="40000"/>
                  </a:schemeClr>
                </a:solidFill>
                <a:latin typeface="Arial" panose="020B0604020202020204" pitchFamily="34" charset="0"/>
                <a:cs typeface="Arial" panose="020B0604020202020204" pitchFamily="34" charset="0"/>
              </a:rPr>
              <a:t>“Minor workers are people under 18 years old". </a:t>
            </a:r>
            <a:r>
              <a:rPr lang="en-GB" sz="2000" dirty="0">
                <a:latin typeface="Arial" panose="020B0604020202020204" pitchFamily="34" charset="0"/>
                <a:cs typeface="Arial" panose="020B0604020202020204" pitchFamily="34" charset="0"/>
              </a:rPr>
              <a:t>
Article 144 stipulates the principle of employing minor workers: </a:t>
            </a:r>
            <a:r>
              <a:rPr lang="en-GB" sz="2000" dirty="0">
                <a:solidFill>
                  <a:schemeClr val="accent3">
                    <a:lumMod val="60000"/>
                    <a:lumOff val="40000"/>
                  </a:schemeClr>
                </a:solidFill>
                <a:latin typeface="Arial" panose="020B0604020202020204" pitchFamily="34" charset="0"/>
                <a:cs typeface="Arial" panose="020B0604020202020204" pitchFamily="34" charset="0"/>
              </a:rPr>
              <a:t>“minor workers are only allowed to do jobs suitable for their health to ensure the development of physical strength, intellect and personality".</a:t>
            </a:r>
            <a:endParaRPr lang="en-US" sz="2000" dirty="0">
              <a:solidFill>
                <a:schemeClr val="accent3">
                  <a:lumMod val="60000"/>
                  <a:lumOff val="40000"/>
                </a:schemeClr>
              </a:solidFill>
            </a:endParaRPr>
          </a:p>
        </p:txBody>
      </p:sp>
    </p:spTree>
    <p:extLst>
      <p:ext uri="{BB962C8B-B14F-4D97-AF65-F5344CB8AC3E}">
        <p14:creationId xmlns:p14="http://schemas.microsoft.com/office/powerpoint/2010/main" val="84193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41" name="Google Shape;1195;p38"/>
          <p:cNvSpPr txBox="1">
            <a:spLocks noGrp="1"/>
          </p:cNvSpPr>
          <p:nvPr>
            <p:ph type="title"/>
          </p:nvPr>
        </p:nvSpPr>
        <p:spPr>
          <a:xfrm>
            <a:off x="653820" y="91549"/>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800" dirty="0">
                <a:latin typeface="+mj-lt"/>
              </a:rPr>
              <a:t>DEFINITION TO MEASURE CHILD LABOUR</a:t>
            </a:r>
            <a:endParaRPr sz="2800" dirty="0">
              <a:latin typeface="+mj-lt"/>
            </a:endParaRPr>
          </a:p>
        </p:txBody>
      </p:sp>
      <p:sp>
        <p:nvSpPr>
          <p:cNvPr id="43" name="TextBox 42"/>
          <p:cNvSpPr txBox="1"/>
          <p:nvPr/>
        </p:nvSpPr>
        <p:spPr>
          <a:xfrm>
            <a:off x="758617" y="1199228"/>
            <a:ext cx="8184662" cy="400110"/>
          </a:xfrm>
          <a:prstGeom prst="rect">
            <a:avLst/>
          </a:prstGeom>
          <a:noFill/>
        </p:spPr>
        <p:txBody>
          <a:bodyPr wrap="square" rtlCol="0">
            <a:spAutoFit/>
          </a:bodyPr>
          <a:lstStyle/>
          <a:p>
            <a:r>
              <a:rPr lang="en-GB" sz="2000" b="1" dirty="0">
                <a:solidFill>
                  <a:srgbClr val="002060"/>
                </a:solidFill>
              </a:rPr>
              <a:t>Provisions of Vietnamese law on working children</a:t>
            </a:r>
            <a:endParaRPr lang="en-US" sz="2000" b="1" dirty="0">
              <a:solidFill>
                <a:srgbClr val="002060"/>
              </a:solidFill>
            </a:endParaRPr>
          </a:p>
        </p:txBody>
      </p:sp>
      <p:sp>
        <p:nvSpPr>
          <p:cNvPr id="6" name="TextBox 5">
            <a:extLst>
              <a:ext uri="{FF2B5EF4-FFF2-40B4-BE49-F238E27FC236}">
                <a16:creationId xmlns:a16="http://schemas.microsoft.com/office/drawing/2014/main" xmlns="" id="{C70FDA83-4FEB-454B-885D-4B287FCD00F7}"/>
              </a:ext>
            </a:extLst>
          </p:cNvPr>
          <p:cNvSpPr txBox="1"/>
          <p:nvPr/>
        </p:nvSpPr>
        <p:spPr>
          <a:xfrm>
            <a:off x="517228" y="1599338"/>
            <a:ext cx="7981384" cy="3170099"/>
          </a:xfrm>
          <a:prstGeom prst="rect">
            <a:avLst/>
          </a:prstGeom>
          <a:noFill/>
          <a:ln>
            <a:noFill/>
          </a:ln>
        </p:spPr>
        <p:txBody>
          <a:bodyPr wrap="square" rtlCol="0">
            <a:spAutoFit/>
          </a:bodyPr>
          <a:lstStyle/>
          <a:p>
            <a:pPr marL="566738" lvl="0" indent="-392113" algn="just">
              <a:spcBef>
                <a:spcPts val="1200"/>
              </a:spcBef>
              <a:spcAft>
                <a:spcPts val="1200"/>
              </a:spcAft>
              <a:tabLst>
                <a:tab pos="290513" algn="l"/>
              </a:tabLst>
            </a:pPr>
            <a:r>
              <a:rPr lang="vi-VN" sz="2000" b="1" dirty="0">
                <a:solidFill>
                  <a:schemeClr val="tx2"/>
                </a:solidFill>
                <a:cs typeface="Arial" panose="020B0604020202020204" pitchFamily="34" charset="0"/>
              </a:rPr>
              <a:t>	</a:t>
            </a:r>
            <a:r>
              <a:rPr lang="en-US" sz="2000" b="1" dirty="0">
                <a:solidFill>
                  <a:schemeClr val="tx2"/>
                </a:solidFill>
                <a:cs typeface="Arial" panose="020B0604020202020204" pitchFamily="34" charset="0"/>
              </a:rPr>
              <a:t> </a:t>
            </a:r>
            <a:r>
              <a:rPr lang="vi-VN" sz="2000" b="1" dirty="0">
                <a:solidFill>
                  <a:schemeClr val="tx2"/>
                </a:solidFill>
                <a:cs typeface="Arial" panose="020B0604020202020204" pitchFamily="34" charset="0"/>
              </a:rPr>
              <a:t>	</a:t>
            </a:r>
            <a:r>
              <a:rPr lang="vi-VN" sz="2000" b="1" dirty="0">
                <a:solidFill>
                  <a:srgbClr val="C2B834"/>
                </a:solidFill>
                <a:cs typeface="Arial" panose="020B0604020202020204" pitchFamily="34" charset="0"/>
              </a:rPr>
              <a:t>Labo</a:t>
            </a:r>
            <a:r>
              <a:rPr lang="en-GB" sz="2000" b="1" dirty="0">
                <a:solidFill>
                  <a:srgbClr val="C2B834"/>
                </a:solidFill>
                <a:cs typeface="Arial" panose="020B0604020202020204" pitchFamily="34" charset="0"/>
              </a:rPr>
              <a:t>u</a:t>
            </a:r>
            <a:r>
              <a:rPr lang="vi-VN" sz="2000" b="1" dirty="0">
                <a:solidFill>
                  <a:srgbClr val="C2B834"/>
                </a:solidFill>
                <a:cs typeface="Arial" panose="020B0604020202020204" pitchFamily="34" charset="0"/>
              </a:rPr>
              <a:t>r Code 2019</a:t>
            </a:r>
            <a:r>
              <a:rPr lang="en-US" sz="2000" b="1" dirty="0">
                <a:solidFill>
                  <a:srgbClr val="C2B834"/>
                </a:solidFill>
                <a:cs typeface="Arial" panose="020B0604020202020204" pitchFamily="34" charset="0"/>
              </a:rPr>
              <a:t>		</a:t>
            </a:r>
          </a:p>
          <a:p>
            <a:pPr marL="566738" lvl="0" indent="-392113" algn="just">
              <a:spcBef>
                <a:spcPts val="1200"/>
              </a:spcBef>
              <a:spcAft>
                <a:spcPts val="1200"/>
              </a:spcAft>
              <a:tabLst>
                <a:tab pos="290513" algn="l"/>
              </a:tabLst>
            </a:pPr>
            <a:r>
              <a:rPr lang="en-US" sz="2000" b="1" i="1" dirty="0">
                <a:solidFill>
                  <a:schemeClr val="tx2"/>
                </a:solidFill>
                <a:cs typeface="Arial" panose="020B0604020202020204" pitchFamily="34" charset="0"/>
              </a:rPr>
              <a:t>	</a:t>
            </a:r>
            <a:r>
              <a:rPr lang="vi-VN" sz="2000" i="1" dirty="0"/>
              <a:t> </a:t>
            </a:r>
            <a:r>
              <a:rPr lang="en-US" sz="2000" i="1" dirty="0"/>
              <a:t>	</a:t>
            </a:r>
            <a:r>
              <a:rPr lang="en-GB" sz="2000" dirty="0"/>
              <a:t>Article 145 stipulates that </a:t>
            </a:r>
            <a:r>
              <a:rPr lang="en-GB" sz="2000" dirty="0">
                <a:solidFill>
                  <a:schemeClr val="accent2"/>
                </a:solidFill>
              </a:rPr>
              <a:t>"jobs and workplaces in which employing employees from full 15 to under 18 years old is prohibited " </a:t>
            </a:r>
            <a:r>
              <a:rPr lang="en-GB" sz="2000" dirty="0"/>
              <a:t>
      Article 146 stipulates </a:t>
            </a:r>
            <a:r>
              <a:rPr lang="en-GB" sz="2000" dirty="0">
                <a:solidFill>
                  <a:schemeClr val="accent2"/>
                </a:solidFill>
              </a:rPr>
              <a:t>"working hours of minors, including provisions on working time during the day, week, overtime, working at night; regulations on the employment of persons under the age of 15 to work"</a:t>
            </a:r>
            <a:endParaRPr lang="en-US" sz="2000" dirty="0">
              <a:solidFill>
                <a:schemeClr val="accent2"/>
              </a:solidFill>
            </a:endParaRPr>
          </a:p>
        </p:txBody>
      </p:sp>
    </p:spTree>
    <p:extLst>
      <p:ext uri="{BB962C8B-B14F-4D97-AF65-F5344CB8AC3E}">
        <p14:creationId xmlns:p14="http://schemas.microsoft.com/office/powerpoint/2010/main" val="34843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heme/theme1.xml><?xml version="1.0" encoding="utf-8"?>
<a:theme xmlns:a="http://schemas.openxmlformats.org/drawingml/2006/main" name="Hearing &amp; Speech Disorders by Slidesgo">
  <a:themeElements>
    <a:clrScheme name="Simple Light">
      <a:dk1>
        <a:srgbClr val="FDF1EE"/>
      </a:dk1>
      <a:lt1>
        <a:srgbClr val="FFA2B5"/>
      </a:lt1>
      <a:dk2>
        <a:srgbClr val="FF744B"/>
      </a:dk2>
      <a:lt2>
        <a:srgbClr val="E0C53B"/>
      </a:lt2>
      <a:accent1>
        <a:srgbClr val="1FAB6A"/>
      </a:accent1>
      <a:accent2>
        <a:srgbClr val="4E6EE8"/>
      </a:accent2>
      <a:accent3>
        <a:srgbClr val="19348E"/>
      </a:accent3>
      <a:accent4>
        <a:srgbClr val="1FAB6A"/>
      </a:accent4>
      <a:accent5>
        <a:srgbClr val="FF744B"/>
      </a:accent5>
      <a:accent6>
        <a:srgbClr val="E0C53B"/>
      </a:accent6>
      <a:hlink>
        <a:srgbClr val="19348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6601</Words>
  <Application>Microsoft Office PowerPoint</Application>
  <PresentationFormat>On-screen Show (16:9)</PresentationFormat>
  <Paragraphs>439</Paragraphs>
  <Slides>48</Slides>
  <Notes>48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Arial</vt:lpstr>
      <vt:lpstr>Kollektif Bold</vt:lpstr>
      <vt:lpstr>Symbol</vt:lpstr>
      <vt:lpstr>Wingdings</vt:lpstr>
      <vt:lpstr>Times New Roman</vt:lpstr>
      <vt:lpstr>Open Sans</vt:lpstr>
      <vt:lpstr>Segoe UI Web (West European)</vt:lpstr>
      <vt:lpstr>Calibri</vt:lpstr>
      <vt:lpstr>Arial Unicode MS</vt:lpstr>
      <vt:lpstr>DM Sans Bold</vt:lpstr>
      <vt:lpstr>Allerta Stencil</vt:lpstr>
      <vt:lpstr>Hearing &amp; Speech Disorders by Slidesgo</vt:lpstr>
      <vt:lpstr>WORKING CHILDREN &amp; CHILD LABOUR SITUATION IN VIET NAM 2023</vt:lpstr>
      <vt:lpstr>01</vt:lpstr>
      <vt:lpstr>GENERAL CONTEXT</vt:lpstr>
      <vt:lpstr>PowerPoint Presentation</vt:lpstr>
      <vt:lpstr>PowerPoint Presentation</vt:lpstr>
      <vt:lpstr>DEFINITION TO MEASURE CHILD LABOUR</vt:lpstr>
      <vt:lpstr>DEFINITION TO MEASURE CHILD LABOUR</vt:lpstr>
      <vt:lpstr>DEFINITION TO MEASURE CHILD LABOUR</vt:lpstr>
      <vt:lpstr>DEFINITION TO MEASURE CHILD LABOUR</vt:lpstr>
      <vt:lpstr>DEFINITION TO MEASURE CHILD LABOUR</vt:lpstr>
      <vt:lpstr>DEFINITION TO MEASURE CHILD LABOUR</vt:lpstr>
      <vt:lpstr>DEFINITION TO MEASURE CHILD LABOUR</vt:lpstr>
      <vt:lpstr>DEFINITION TO MEASURE CHILD LABOUR</vt:lpstr>
      <vt:lpstr>DEFINITION TO INDENTIFY CHILD LABOUR</vt:lpstr>
      <vt:lpstr>DATA SOURCE</vt:lpstr>
      <vt:lpstr>DATA SOURCE</vt:lpstr>
      <vt:lpstr>DATA SOURCE</vt:lpstr>
      <vt:lpstr>KEY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VERY MUCH!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TRẠNG TRẺ EM THAM GIA LAO ĐỘNG &amp; SPEECH DISORDERS SPEECH</dc:title>
  <dc:creator>Windows 10</dc:creator>
  <cp:lastModifiedBy>Nguyễn Thị Thanh Huyền</cp:lastModifiedBy>
  <cp:revision>65</cp:revision>
  <dcterms:modified xsi:type="dcterms:W3CDTF">2025-02-12T02:10:34Z</dcterms:modified>
</cp:coreProperties>
</file>