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321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53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-43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Lao%20&#273;&#7897;ng\bi&#7875;u%20&#273;&#7891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87489063867005E-2"/>
          <c:y val="1.6037818717084051E-2"/>
          <c:w val="0.93741251093613298"/>
          <c:h val="0.81067738113133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LĐTE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Sheet1!$C$4:$H$4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2020</c:v>
                </c:pt>
              </c:numCache>
            </c:numRef>
          </c:cat>
          <c:val>
            <c:numRef>
              <c:f>Sheet1!$C$5:$H$5</c:f>
              <c:numCache>
                <c:formatCode>General</c:formatCode>
                <c:ptCount val="6"/>
                <c:pt idx="0">
                  <c:v>245.5</c:v>
                </c:pt>
                <c:pt idx="1">
                  <c:v>222.3</c:v>
                </c:pt>
                <c:pt idx="2">
                  <c:v>215.2</c:v>
                </c:pt>
                <c:pt idx="3">
                  <c:v>160</c:v>
                </c:pt>
                <c:pt idx="4">
                  <c:v>151.6</c:v>
                </c:pt>
                <c:pt idx="5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79-423E-AAAF-7C45DB424B1D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LĐNNNH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123966942148761E-2"/>
                  <c:y val="-6.9565217391304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9-423E-AAAF-7C45DB424B1D}"/>
                </c:ext>
              </c:extLst>
            </c:dLbl>
            <c:dLbl>
              <c:idx val="1"/>
              <c:layout>
                <c:manualLayout>
                  <c:x val="3.3057851239669422E-2"/>
                  <c:y val="-3.478260869565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79-423E-AAAF-7C45DB424B1D}"/>
                </c:ext>
              </c:extLst>
            </c:dLbl>
            <c:dLbl>
              <c:idx val="2"/>
              <c:layout>
                <c:manualLayout>
                  <c:x val="3.9256198347107439E-2"/>
                  <c:y val="-6.956521739130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9-423E-AAAF-7C45DB424B1D}"/>
                </c:ext>
              </c:extLst>
            </c:dLbl>
            <c:dLbl>
              <c:idx val="3"/>
              <c:layout>
                <c:manualLayout>
                  <c:x val="2.479338842975199E-2"/>
                  <c:y val="-3.4782608695652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79-423E-AAAF-7C45DB424B1D}"/>
                </c:ext>
              </c:extLst>
            </c:dLbl>
            <c:dLbl>
              <c:idx val="4"/>
              <c:layout>
                <c:manualLayout>
                  <c:x val="2.6859504132231406E-2"/>
                  <c:y val="-2.086956521739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79-423E-AAAF-7C45DB424B1D}"/>
                </c:ext>
              </c:extLst>
            </c:dLbl>
            <c:dLbl>
              <c:idx val="5"/>
              <c:layout>
                <c:manualLayout>
                  <c:x val="2.2727272727272728E-2"/>
                  <c:y val="6.37673792958218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79-423E-AAAF-7C45DB424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Sheet1!$C$4:$H$4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2020</c:v>
                </c:pt>
              </c:numCache>
            </c:numRef>
          </c:cat>
          <c:val>
            <c:numRef>
              <c:f>Sheet1!$C$6:$H$6</c:f>
              <c:numCache>
                <c:formatCode>General</c:formatCode>
                <c:ptCount val="6"/>
                <c:pt idx="0">
                  <c:v>170.5</c:v>
                </c:pt>
                <c:pt idx="1">
                  <c:v>128.4</c:v>
                </c:pt>
                <c:pt idx="2">
                  <c:v>115.3</c:v>
                </c:pt>
                <c:pt idx="3">
                  <c:v>85.3</c:v>
                </c:pt>
                <c:pt idx="4">
                  <c:v>72.5</c:v>
                </c:pt>
                <c:pt idx="5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79-423E-AAAF-7C45DB424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42208"/>
        <c:axId val="135743744"/>
        <c:axId val="0"/>
      </c:bar3DChart>
      <c:catAx>
        <c:axId val="1357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43744"/>
        <c:crosses val="autoZero"/>
        <c:auto val="1"/>
        <c:lblAlgn val="ctr"/>
        <c:lblOffset val="100"/>
        <c:noMultiLvlLbl val="0"/>
      </c:catAx>
      <c:valAx>
        <c:axId val="1357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EF61-64F2-404B-A6E6-64164EB157D6}" type="datetimeFigureOut">
              <a:rPr lang="vi-VN" smtClean="0"/>
              <a:t>22/01/2025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D3DF-1719-4085-8825-1D4F5CA191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86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52;g77ae687167_0_1119:notes">
            <a:extLst>
              <a:ext uri="{FF2B5EF4-FFF2-40B4-BE49-F238E27FC236}">
                <a16:creationId xmlns:a16="http://schemas.microsoft.com/office/drawing/2014/main" xmlns="" id="{7C2FE395-4159-1062-E566-6A0F5DB39E9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Google Shape;53;g77ae687167_0_1119:notes">
            <a:extLst>
              <a:ext uri="{FF2B5EF4-FFF2-40B4-BE49-F238E27FC236}">
                <a16:creationId xmlns:a16="http://schemas.microsoft.com/office/drawing/2014/main" xmlns="" id="{5344F079-F06E-5726-0127-3CE964196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8A75D7A6-9247-0FAE-212A-5E6AAE36B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749D667D-C02F-825C-841F-0C9B484C9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xmlns="" id="{EC22289B-B587-D795-FB27-7182EA557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50790F-86A7-402D-9B52-CE5CAC3E0A0D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xóa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LĐTE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chuỗi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chuỗi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D3DF-1719-4085-8825-1D4F5CA1911D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9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F46F4-8F11-35F3-4719-B76689440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NỖ LỰC PHÒNG NGỪA, GIẢM THIỂU LAO ĐỘNG TRẺ EM  TẠI VIỆT NAM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FAB4F-ABFD-C982-A57C-E091FE8CE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              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88E247-D800-C811-89AE-7C749900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-11612" r="-224" b="9656"/>
          <a:stretch>
            <a:fillRect/>
          </a:stretch>
        </p:blipFill>
        <p:spPr bwMode="auto">
          <a:xfrm>
            <a:off x="8415215" y="574040"/>
            <a:ext cx="320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9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81029-B29A-C0DF-25FB-365D6928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6F6817-B7C1-DC1E-E90A-952E3951A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988" y="864108"/>
            <a:ext cx="7315200" cy="5120640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600"/>
              </a:spcAft>
              <a:buFont typeface="Wingdings"/>
              <a:buChar char=""/>
              <a:defRPr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2015: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nghiêm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16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dỗ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túy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18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600"/>
              </a:spcAft>
              <a:buFont typeface="Wingdings"/>
              <a:buChar char=""/>
              <a:defRPr/>
            </a:pPr>
            <a:r>
              <a:rPr lang="en-US" alt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130/2021/NĐ-CP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LĐTE,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</a:t>
            </a:r>
            <a:r>
              <a:rPr lang="vi-V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vi-V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6219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66A2B-1602-9CD1-6165-4474F166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675551-5E2F-9099-0C70-3D9A69A2F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Nghị định số 12/2022/NĐ-CP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quy định xử phạt vi phạm hành chính trong lĩnh vực lao động, bảo hiểm xã hội, người lao động Việt Nam đi làm việc ở nước ngoài theo hợp đồng, trong đó có Vi phạm quy định 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LĐ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chưa thành niên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Vi phạm quy định về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LĐ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chưa thành niên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vvv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Thông t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13/2021/TT-BLĐTBXH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về Bộ chỉ tiêu thống kê về tình hình trẻ em và tình hình xâm hại trẻ em, xử lý vi phạm hành chính đối với các hành vi xâm hại trẻ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508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B9253-00C7-FEA2-A21E-139C66E3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hính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14D493-C17A-73DB-C7AC-897C2CC9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93645" cy="5120640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Chính sách hỗ trợ giảm nghèo, hỗ trợ địa phương đặc biệt khó </a:t>
            </a:r>
            <a:r>
              <a:rPr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khăn.</a:t>
            </a:r>
            <a:endParaRPr lang="pt-B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Chính sách trợ cấp, nuôi dưỡng trẻ em mồ côi, trẻ em không nơi nương tựa, trẻ em </a:t>
            </a:r>
            <a:r>
              <a:rPr lang="vi-V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</a:t>
            </a:r>
            <a:r>
              <a:rPr lang="vi-V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Chính sách phổ cập giáo dục tiểu học; miễn, giảm học phí cho trẻ em có HCĐB, trẻ em thuộc hộ GĐ </a:t>
            </a:r>
            <a:r>
              <a:rPr lang="vi-V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hèo, cận nghèo, trẻ em vùng </a:t>
            </a:r>
            <a:r>
              <a:rPr lang="vi-V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khăn.</a:t>
            </a:r>
            <a:endParaRPr lang="pt-B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pt-B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 tạo nghề cho trẻ em có HCĐB, trẻ em thuộc hộ gia đình nghèo, cận nghèo. </a:t>
            </a: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Chính sách trợ giúp xã hội.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415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09867-A369-B937-85F7-67F4B1CD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37DC2-3A09-CC89-74C3-18EF4090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2021-2025; </a:t>
            </a:r>
          </a:p>
          <a:p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2021-2025; 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2021-2030, giai đoạn I; từ năm 2021 đến năm 2025.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342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A0E72B88-8A69-2532-C09B-2CD7C5725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258" y="3728753"/>
            <a:ext cx="1859280" cy="2007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04B5CD63-319B-E7AE-3828-3ABB8AB1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609600"/>
            <a:ext cx="8188325" cy="1320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sz="2500" dirty="0">
              <a:solidFill>
                <a:srgbClr val="6F91A0"/>
              </a:solidFill>
            </a:endParaRPr>
          </a:p>
        </p:txBody>
      </p:sp>
      <p:sp>
        <p:nvSpPr>
          <p:cNvPr id="22532" name="TextBox 10">
            <a:extLst>
              <a:ext uri="{FF2B5EF4-FFF2-40B4-BE49-F238E27FC236}">
                <a16:creationId xmlns:a16="http://schemas.microsoft.com/office/drawing/2014/main" xmlns="" id="{1A94FCC7-BC4B-3C36-88D7-FF1EDFD4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238948"/>
            <a:ext cx="471630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rgbClr val="FF0000"/>
                </a:solidFill>
              </a:rPr>
              <a:t>Phòng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ngừa</a:t>
            </a:r>
            <a:r>
              <a:rPr lang="en-US" altLang="en-US" sz="2000" b="1" dirty="0">
                <a:solidFill>
                  <a:srgbClr val="FF0000"/>
                </a:solidFill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</a:rPr>
              <a:t>giảm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thiểu</a:t>
            </a:r>
            <a:r>
              <a:rPr lang="en-US" altLang="en-US" sz="2000" b="1" dirty="0">
                <a:solidFill>
                  <a:srgbClr val="FF0000"/>
                </a:solidFill>
              </a:rPr>
              <a:t> LĐTE</a:t>
            </a:r>
            <a:r>
              <a:rPr lang="en-US" altLang="en-US" sz="1600" b="1" dirty="0"/>
              <a:t>: </a:t>
            </a:r>
            <a:r>
              <a:rPr lang="en-US" altLang="en-US" sz="1600" dirty="0" err="1">
                <a:latin typeface="Calibri (Body)"/>
              </a:rPr>
              <a:t>giảm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err="1">
                <a:latin typeface="Calibri (Body)"/>
              </a:rPr>
              <a:t>tỉ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err="1">
                <a:latin typeface="Calibri (Body)"/>
              </a:rPr>
              <a:t>lệ</a:t>
            </a:r>
            <a:r>
              <a:rPr lang="en-US" altLang="en-US" sz="1600" dirty="0">
                <a:latin typeface="Calibri (Body)"/>
              </a:rPr>
              <a:t> LĐTE </a:t>
            </a:r>
            <a:r>
              <a:rPr lang="en-US" altLang="en-US" sz="1600" dirty="0" err="1">
                <a:latin typeface="Calibri (Body)"/>
              </a:rPr>
              <a:t>xuống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err="1">
                <a:latin typeface="Calibri (Body)"/>
              </a:rPr>
              <a:t>còn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Calibri (Body)"/>
              </a:rPr>
              <a:t>4,9% </a:t>
            </a:r>
            <a:r>
              <a:rPr lang="en-US" altLang="en-US" sz="1600" dirty="0" err="1">
                <a:latin typeface="Calibri (Body)"/>
              </a:rPr>
              <a:t>vào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err="1">
                <a:latin typeface="Calibri (Body)"/>
              </a:rPr>
              <a:t>năm</a:t>
            </a:r>
            <a:r>
              <a:rPr lang="en-US" altLang="en-US" sz="1600" dirty="0">
                <a:latin typeface="Calibri (Body)"/>
              </a:rPr>
              <a:t> 2025</a:t>
            </a: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, </a:t>
            </a:r>
            <a:r>
              <a:rPr lang="en-US" altLang="en-US" sz="1600" b="1" dirty="0">
                <a:solidFill>
                  <a:srgbClr val="FF0000"/>
                </a:solidFill>
                <a:latin typeface="Calibri (Body)"/>
              </a:rPr>
              <a:t>4,5% </a:t>
            </a:r>
            <a:r>
              <a:rPr lang="en-US" altLang="en-US" sz="1600" dirty="0" err="1">
                <a:latin typeface="Calibri (Body)"/>
              </a:rPr>
              <a:t>vào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err="1">
                <a:latin typeface="Calibri (Body)"/>
              </a:rPr>
              <a:t>năm</a:t>
            </a:r>
            <a:r>
              <a:rPr lang="en-US" altLang="en-US" sz="1600" dirty="0">
                <a:latin typeface="Calibri (Body)"/>
              </a:rPr>
              <a:t> 2030; </a:t>
            </a:r>
          </a:p>
          <a:p>
            <a:r>
              <a:rPr lang="vi-VN" altLang="en-US" sz="16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100% </a:t>
            </a:r>
            <a:r>
              <a:rPr lang="vi-VN" altLang="en-US" sz="1600" dirty="0">
                <a:latin typeface="Calibri (Body)"/>
                <a:cs typeface="Times New Roman" panose="02020603050405020304" pitchFamily="18" charset="0"/>
              </a:rPr>
              <a:t>trẻ em có nguy cơ, 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LĐTE</a:t>
            </a:r>
            <a:r>
              <a:rPr lang="vi-VN" altLang="en-US" sz="1600" dirty="0">
                <a:latin typeface="Calibri (Body)"/>
                <a:cs typeface="Times New Roman" panose="02020603050405020304" pitchFamily="18" charset="0"/>
              </a:rPr>
              <a:t> và 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TE</a:t>
            </a:r>
            <a:r>
              <a:rPr lang="vi-VN" altLang="en-US" sz="1600" dirty="0">
                <a:latin typeface="Calibri (Body)"/>
                <a:cs typeface="Times New Roman" panose="02020603050405020304" pitchFamily="18" charset="0"/>
              </a:rPr>
              <a:t> bị mua bán vì mục đích bóc lột 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SLĐ</a:t>
            </a:r>
            <a:r>
              <a:rPr lang="vi-VN" altLang="en-US" sz="1600" dirty="0">
                <a:latin typeface="Calibri (Body)"/>
                <a:cs typeface="Times New Roman" panose="02020603050405020304" pitchFamily="18" charset="0"/>
              </a:rPr>
              <a:t> khi có thông báo được </a:t>
            </a:r>
            <a:r>
              <a:rPr lang="en-US" altLang="en-US" sz="1600" dirty="0" err="1">
                <a:latin typeface="Calibri (Body)"/>
                <a:cs typeface="Times New Roman" panose="02020603050405020304" pitchFamily="18" charset="0"/>
              </a:rPr>
              <a:t>hỗ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Calibri (Body)"/>
                <a:cs typeface="Times New Roman" panose="02020603050405020304" pitchFamily="18" charset="0"/>
              </a:rPr>
              <a:t>trợ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, can </a:t>
            </a:r>
            <a:r>
              <a:rPr lang="en-US" altLang="en-US" sz="1600" dirty="0" err="1">
                <a:latin typeface="Calibri (Body)"/>
                <a:cs typeface="Times New Roman" panose="02020603050405020304" pitchFamily="18" charset="0"/>
              </a:rPr>
              <a:t>thiệp</a:t>
            </a:r>
            <a:r>
              <a:rPr lang="en-US" altLang="en-US" sz="1600" dirty="0">
                <a:latin typeface="Calibri (Body)"/>
                <a:cs typeface="Times New Roman" panose="02020603050405020304" pitchFamily="18" charset="0"/>
              </a:rPr>
              <a:t> </a:t>
            </a:r>
            <a:r>
              <a:rPr lang="vi-VN" altLang="en-US" sz="1600" dirty="0">
                <a:latin typeface="Calibri (Body)"/>
                <a:cs typeface="Times New Roman" panose="02020603050405020304" pitchFamily="18" charset="0"/>
              </a:rPr>
              <a:t>kịp </a:t>
            </a:r>
            <a:r>
              <a:rPr lang="vi-VN" altLang="en-US" sz="1600" dirty="0">
                <a:cs typeface="Times New Roman" panose="02020603050405020304" pitchFamily="18" charset="0"/>
              </a:rPr>
              <a:t>thời, được quản lý, theo dõi</a:t>
            </a:r>
            <a:r>
              <a:rPr lang="en-US" altLang="en-US" sz="1600" dirty="0">
                <a:cs typeface="Times New Roman" panose="02020603050405020304" pitchFamily="18" charset="0"/>
              </a:rPr>
              <a:t>; </a:t>
            </a:r>
          </a:p>
          <a:p>
            <a:r>
              <a:rPr lang="vi-VN" alt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90% </a:t>
            </a:r>
            <a:r>
              <a:rPr lang="vi-VN" altLang="en-US" sz="1600" dirty="0">
                <a:cs typeface="Times New Roman" panose="02020603050405020304" pitchFamily="18" charset="0"/>
              </a:rPr>
              <a:t>trẻ em có nguy cơ, LĐTE </a:t>
            </a:r>
            <a:r>
              <a:rPr lang="en-US" altLang="en-US" sz="1600" dirty="0">
                <a:cs typeface="Times New Roman" panose="02020603050405020304" pitchFamily="18" charset="0"/>
              </a:rPr>
              <a:t>đ</a:t>
            </a:r>
            <a:r>
              <a:rPr lang="vi-VN" altLang="en-US" sz="1600" dirty="0">
                <a:cs typeface="Times New Roman" panose="02020603050405020304" pitchFamily="18" charset="0"/>
              </a:rPr>
              <a:t>ược tiếp cận giáo dục phổ thông và đào tạo nghề phù hợp.</a:t>
            </a:r>
            <a:endParaRPr lang="en-US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FD72CC-AF84-60E5-FFC2-AC2665B004E9}"/>
              </a:ext>
            </a:extLst>
          </p:cNvPr>
          <p:cNvSpPr txBox="1"/>
          <p:nvPr/>
        </p:nvSpPr>
        <p:spPr>
          <a:xfrm>
            <a:off x="5323363" y="2266476"/>
            <a:ext cx="4910138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Nâng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nhận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thức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vi-VN" sz="1600" b="1" dirty="0">
                <a:solidFill>
                  <a:srgbClr val="FF0000"/>
                </a:solidFill>
              </a:rPr>
              <a:t>90% </a:t>
            </a:r>
            <a:r>
              <a:rPr lang="vi-VN" sz="1600" dirty="0"/>
              <a:t>cán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dirty="0"/>
              <a:t>bộ, giáo viên trong các </a:t>
            </a:r>
            <a:r>
              <a:rPr lang="en-US" sz="1600" dirty="0"/>
              <a:t>CSGD, CS </a:t>
            </a:r>
            <a:r>
              <a:rPr lang="vi-VN" sz="1600" dirty="0"/>
              <a:t>nuôi dưỡng</a:t>
            </a:r>
            <a:r>
              <a:rPr lang="en-US" sz="1600" dirty="0"/>
              <a:t> TE, DN, HTX</a:t>
            </a:r>
            <a:r>
              <a:rPr lang="vi-VN" sz="1600" dirty="0"/>
              <a:t>, đặc biệt là </a:t>
            </a:r>
            <a:r>
              <a:rPr lang="en-US" sz="1600" dirty="0"/>
              <a:t>DN </a:t>
            </a:r>
            <a:r>
              <a:rPr lang="vi-VN" sz="1600" dirty="0"/>
              <a:t>vừa và nhỏ, </a:t>
            </a:r>
            <a:r>
              <a:rPr lang="en-US" sz="1600" dirty="0"/>
              <a:t>HTX, </a:t>
            </a:r>
            <a:r>
              <a:rPr lang="vi-VN" sz="1600" dirty="0"/>
              <a:t>hộ gia đình trong các làng nghề, </a:t>
            </a:r>
            <a:r>
              <a:rPr lang="vi-VN" b="1" dirty="0">
                <a:solidFill>
                  <a:srgbClr val="FF0000"/>
                </a:solidFill>
              </a:rPr>
              <a:t>70%</a:t>
            </a:r>
            <a:r>
              <a:rPr lang="vi-VN" sz="1600" dirty="0"/>
              <a:t> cha mẹ, người chăm sóc</a:t>
            </a:r>
            <a:r>
              <a:rPr lang="en-US" sz="1600" dirty="0"/>
              <a:t> TE </a:t>
            </a:r>
            <a:r>
              <a:rPr lang="en-US" sz="1600" dirty="0" err="1"/>
              <a:t>và</a:t>
            </a:r>
            <a:r>
              <a:rPr lang="en-US" sz="1600" dirty="0"/>
              <a:t> TE </a:t>
            </a:r>
            <a:r>
              <a:rPr lang="vi-VN" sz="1600" dirty="0"/>
              <a:t>được cung cấp thông tin, kiến thức về phòng ngừa, giảm thiểu lao động trẻ em</a:t>
            </a:r>
            <a:r>
              <a:rPr lang="vi-VN" sz="1350" dirty="0"/>
              <a:t>.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AC2B13-1504-A278-ACDA-2BC6998254AC}"/>
              </a:ext>
            </a:extLst>
          </p:cNvPr>
          <p:cNvSpPr txBox="1"/>
          <p:nvPr/>
        </p:nvSpPr>
        <p:spPr>
          <a:xfrm>
            <a:off x="6873240" y="4141452"/>
            <a:ext cx="491807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Nâng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năng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lực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vi-VN" sz="1600" b="1" dirty="0">
                <a:solidFill>
                  <a:srgbClr val="FF0000"/>
                </a:solidFill>
              </a:rPr>
              <a:t>90%</a:t>
            </a:r>
            <a:r>
              <a:rPr lang="vi-VN" sz="1600" dirty="0"/>
              <a:t> </a:t>
            </a:r>
            <a:r>
              <a:rPr lang="en-US" sz="1600" dirty="0"/>
              <a:t>CBCCVC </a:t>
            </a:r>
            <a:r>
              <a:rPr lang="vi-VN" sz="1600" dirty="0"/>
              <a:t>tỉnh, huyện</a:t>
            </a:r>
            <a:r>
              <a:rPr lang="en-US" sz="1600" dirty="0"/>
              <a:t>,</a:t>
            </a:r>
            <a:r>
              <a:rPr lang="vi-VN" sz="1600" dirty="0"/>
              <a:t> </a:t>
            </a:r>
            <a:r>
              <a:rPr lang="en-US" sz="1600" dirty="0"/>
              <a:t>DN </a:t>
            </a:r>
            <a:r>
              <a:rPr lang="en-US" sz="1600" dirty="0" err="1"/>
              <a:t>đặc</a:t>
            </a:r>
            <a:r>
              <a:rPr lang="en-US" sz="1600" dirty="0"/>
              <a:t> </a:t>
            </a:r>
            <a:r>
              <a:rPr lang="en-US" sz="1600" dirty="0" err="1"/>
              <a:t>biệt</a:t>
            </a:r>
            <a:r>
              <a:rPr lang="en-US" sz="1600" dirty="0"/>
              <a:t> DN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nhỏ</a:t>
            </a:r>
            <a:r>
              <a:rPr lang="vi-VN" sz="1600" dirty="0"/>
              <a:t> và </a:t>
            </a:r>
            <a:r>
              <a:rPr lang="vi-VN" sz="1600" b="1" dirty="0">
                <a:solidFill>
                  <a:srgbClr val="FF0000"/>
                </a:solidFill>
              </a:rPr>
              <a:t>70%</a:t>
            </a:r>
            <a:r>
              <a:rPr lang="vi-VN" sz="1600" dirty="0"/>
              <a:t> </a:t>
            </a:r>
            <a:r>
              <a:rPr lang="en-US" sz="1600" dirty="0"/>
              <a:t>CB </a:t>
            </a:r>
            <a:r>
              <a:rPr lang="en-US" sz="1600" dirty="0" err="1"/>
              <a:t>xã</a:t>
            </a:r>
            <a:r>
              <a:rPr lang="en-US" sz="1600" dirty="0"/>
              <a:t> LĐTBXH</a:t>
            </a:r>
            <a:r>
              <a:rPr lang="vi-VN" sz="1600" dirty="0"/>
              <a:t>, các </a:t>
            </a:r>
            <a:r>
              <a:rPr lang="en-US" sz="1600" dirty="0"/>
              <a:t>CQ, TC </a:t>
            </a:r>
            <a:r>
              <a:rPr lang="vi-VN" sz="1600" dirty="0"/>
              <a:t>có liên quan</a:t>
            </a:r>
            <a:r>
              <a:rPr lang="en-US" sz="1600" dirty="0"/>
              <a:t>, </a:t>
            </a:r>
            <a:r>
              <a:rPr lang="vi-VN" sz="1600" dirty="0"/>
              <a:t>hợp tác xã, hộ gia đình, đặc biệt hợp tác xã, hộ gia đình trong các làng nghề</a:t>
            </a:r>
            <a:r>
              <a:rPr lang="en-US" sz="1600" dirty="0"/>
              <a:t> </a:t>
            </a:r>
            <a:r>
              <a:rPr lang="vi-VN" sz="1600" dirty="0"/>
              <a:t>được tập huấn kiến thức, kỹ năng về quản lý, phòng ngừa, phát hiện, hỗ trợ, can thiệp giảm thiểu lao động trẻ 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41C05C-8BFC-6AF0-6334-1CB23703EA89}"/>
              </a:ext>
            </a:extLst>
          </p:cNvPr>
          <p:cNvSpPr txBox="1"/>
          <p:nvPr/>
        </p:nvSpPr>
        <p:spPr>
          <a:xfrm>
            <a:off x="111998" y="843249"/>
            <a:ext cx="6101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359BAC-03DE-4877-F587-0AF68B487201}"/>
              </a:ext>
            </a:extLst>
          </p:cNvPr>
          <p:cNvSpPr txBox="1"/>
          <p:nvPr/>
        </p:nvSpPr>
        <p:spPr>
          <a:xfrm>
            <a:off x="111998" y="2286001"/>
            <a:ext cx="25555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QUYẾT ĐỊNH SỐ 782/QĐ-TTg</a:t>
            </a:r>
            <a:endParaRPr lang="vi-VN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D13D7-E8B3-B2D2-7B06-8B090370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4109"/>
            <a:ext cx="2947482" cy="2945892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r>
              <a:rPr lang="vi-VN" sz="2800" b="1" dirty="0"/>
              <a:t/>
            </a:r>
            <a:br>
              <a:rPr lang="vi-VN" sz="2800" b="1" dirty="0"/>
            </a:br>
            <a:r>
              <a:rPr lang="vi-VN" sz="3200" dirty="0"/>
              <a:t/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E73D46-DE02-7453-8663-F754D038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thoại chính sách, Diễn đàn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; Truyền thông tại cộng 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SCREAM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8746DB52-4CFE-E364-3DDD-F731DD05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" y="2976880"/>
            <a:ext cx="3566160" cy="25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0EA11-08B8-2A12-636D-FF770584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493520"/>
            <a:ext cx="2947482" cy="215392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5BA18D-34B7-138D-1642-5427AD3C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274320"/>
            <a:ext cx="8209280" cy="6380480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  <a:r>
              <a:rPr lang="vi-VN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09/2020/TT-BLĐTBXH </a:t>
            </a:r>
            <a:r>
              <a:rPr lang="vi-VN" sz="2000" dirty="0">
                <a:cs typeface="Times New Roman" panose="02020603050405020304" pitchFamily="18" charset="0"/>
              </a:rPr>
              <a:t>về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 CTN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LĐTE; 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vi-VN" sz="2000" dirty="0"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LĐTE;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thiểu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̀; 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NSDLĐ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LĐTE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27432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xmlns="" id="{DF556F0F-6AB9-5177-D895-CAF8D3AC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0" y="3836556"/>
            <a:ext cx="3357880" cy="25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BFAE-2093-CCC6-B4DA-612F5A7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68616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52B15-70A1-A3AE-9930-1F0B4F8C1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ựng kế hoạch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tỉnh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Sở LĐTBXH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09/2020/TT-BLĐTBXH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LĐTBXH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LĐTE; 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LĐTBXH.</a:t>
            </a:r>
          </a:p>
          <a:p>
            <a:endParaRPr lang="vi-V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3875B0A-D833-1DCD-2596-E86B4084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942080"/>
            <a:ext cx="3618865" cy="235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8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D372B-80DE-A505-BD36-FF2C5EF4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BFEB32-E636-1447-92F2-AEC63CF3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HTX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HTX;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LĐTE,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ổ chức 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SDLĐ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, hiệp hội doanh nghiệp 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p;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8. TOT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Ki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ến ​​thức về LĐTE 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ạo kỹ năng thực hiện c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ạt động 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ạo 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ền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ề ph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ừa 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ỏ LĐTE trong doanh nghiệp 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à chu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ỗi cung ứng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LĐCTN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8387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A7FA6-B6DD-3CAD-46B2-9B84E1B2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5F694E-2389-1ACE-A48F-ED85646B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ận h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ột hệ thống phần mềm cơ sở dữ liệu trẻ em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13/2021/TT-BLĐTBXH;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05-17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3964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89C85825-58B3-DDA4-60CA-A98AAA81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 dirty="0"/>
          </a:p>
        </p:txBody>
      </p:sp>
      <p:sp>
        <p:nvSpPr>
          <p:cNvPr id="6146" name="Google Shape;55;p15">
            <a:extLst>
              <a:ext uri="{FF2B5EF4-FFF2-40B4-BE49-F238E27FC236}">
                <a16:creationId xmlns:a16="http://schemas.microsoft.com/office/drawing/2014/main" xmlns="" id="{9606BDD7-DF2B-C520-1BE8-B5C9F13C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b="1" dirty="0" err="1">
                <a:solidFill>
                  <a:srgbClr val="C00000"/>
                </a:solidFill>
              </a:rPr>
              <a:t>Nội</a:t>
            </a:r>
            <a:r>
              <a:rPr lang="en-US" altLang="en-US" b="1" dirty="0">
                <a:solidFill>
                  <a:srgbClr val="C00000"/>
                </a:solidFill>
              </a:rPr>
              <a:t> dung </a:t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en-US" altLang="en-US" b="1" dirty="0" err="1">
                <a:solidFill>
                  <a:srgbClr val="C00000"/>
                </a:solidFill>
              </a:rPr>
              <a:t>trình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bày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grpSp>
        <p:nvGrpSpPr>
          <p:cNvPr id="10244" name="Google Shape;56;p15">
            <a:extLst>
              <a:ext uri="{FF2B5EF4-FFF2-40B4-BE49-F238E27FC236}">
                <a16:creationId xmlns:a16="http://schemas.microsoft.com/office/drawing/2014/main" xmlns="" id="{E23AC923-F44A-092E-F0EC-AB9E989C92C0}"/>
              </a:ext>
            </a:extLst>
          </p:cNvPr>
          <p:cNvGrpSpPr>
            <a:grpSpLocks/>
          </p:cNvGrpSpPr>
          <p:nvPr/>
        </p:nvGrpSpPr>
        <p:grpSpPr bwMode="auto">
          <a:xfrm>
            <a:off x="3470276" y="2173825"/>
            <a:ext cx="6091238" cy="1231900"/>
            <a:chOff x="1251900" y="1837425"/>
            <a:chExt cx="5219738" cy="923350"/>
          </a:xfrm>
        </p:grpSpPr>
        <p:sp>
          <p:nvSpPr>
            <p:cNvPr id="10263" name="Google Shape;57;p15">
              <a:extLst>
                <a:ext uri="{FF2B5EF4-FFF2-40B4-BE49-F238E27FC236}">
                  <a16:creationId xmlns:a16="http://schemas.microsoft.com/office/drawing/2014/main" xmlns="" id="{C28A5C14-2F12-7D41-DBE1-027EB9D97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500" b="1">
                  <a:solidFill>
                    <a:schemeClr val="accent2"/>
                  </a:solidFill>
                  <a:latin typeface="Fira Sans Extra Condensed Mediu"/>
                  <a:ea typeface="Fira Sans Extra Condensed Mediu"/>
                  <a:cs typeface="Fira Sans Extra Condensed Mediu"/>
                  <a:sym typeface="Fira Sans Extra Condensed Mediu"/>
                </a:rPr>
                <a:t>02</a:t>
              </a:r>
            </a:p>
          </p:txBody>
        </p:sp>
        <p:sp>
          <p:nvSpPr>
            <p:cNvPr id="10264" name="Google Shape;58;p15">
              <a:extLst>
                <a:ext uri="{FF2B5EF4-FFF2-40B4-BE49-F238E27FC236}">
                  <a16:creationId xmlns:a16="http://schemas.microsoft.com/office/drawing/2014/main" xmlns="" id="{9AF9CF31-6F02-6103-3E92-FF959B435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825" y="1837425"/>
              <a:ext cx="565850" cy="923350"/>
            </a:xfrm>
            <a:custGeom>
              <a:avLst/>
              <a:gdLst>
                <a:gd name="T0" fmla="*/ 2147483647 w 22634"/>
                <a:gd name="T1" fmla="*/ 2147483647 h 36934"/>
                <a:gd name="T2" fmla="*/ 2147483647 w 22634"/>
                <a:gd name="T3" fmla="*/ 2147483647 h 36934"/>
                <a:gd name="T4" fmla="*/ 2147483647 w 22634"/>
                <a:gd name="T5" fmla="*/ 2147483647 h 36934"/>
                <a:gd name="T6" fmla="*/ 2147483647 w 22634"/>
                <a:gd name="T7" fmla="*/ 2147483647 h 36934"/>
                <a:gd name="T8" fmla="*/ 2147483647 w 22634"/>
                <a:gd name="T9" fmla="*/ 2147483647 h 36934"/>
                <a:gd name="T10" fmla="*/ 2147483647 w 22634"/>
                <a:gd name="T11" fmla="*/ 2147483647 h 36934"/>
                <a:gd name="T12" fmla="*/ 2147483647 w 22634"/>
                <a:gd name="T13" fmla="*/ 2147483647 h 36934"/>
                <a:gd name="T14" fmla="*/ 2147483647 w 22634"/>
                <a:gd name="T15" fmla="*/ 2147483647 h 36934"/>
                <a:gd name="T16" fmla="*/ 2147483647 w 22634"/>
                <a:gd name="T17" fmla="*/ 2147483647 h 36934"/>
                <a:gd name="T18" fmla="*/ 2147483647 w 22634"/>
                <a:gd name="T19" fmla="*/ 2147483647 h 36934"/>
                <a:gd name="T20" fmla="*/ 2147483647 w 22634"/>
                <a:gd name="T21" fmla="*/ 2147483647 h 36934"/>
                <a:gd name="T22" fmla="*/ 2147483647 w 22634"/>
                <a:gd name="T23" fmla="*/ 2147483647 h 36934"/>
                <a:gd name="T24" fmla="*/ 2147483647 w 22634"/>
                <a:gd name="T25" fmla="*/ 2147483647 h 369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65" name="Google Shape;59;p15">
              <a:extLst>
                <a:ext uri="{FF2B5EF4-FFF2-40B4-BE49-F238E27FC236}">
                  <a16:creationId xmlns:a16="http://schemas.microsoft.com/office/drawing/2014/main" xmlns="" id="{F9D4B5BF-F0EE-40B1-5ECF-9C0A4F71C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650" y="2149825"/>
              <a:ext cx="171775" cy="298575"/>
            </a:xfrm>
            <a:custGeom>
              <a:avLst/>
              <a:gdLst>
                <a:gd name="T0" fmla="*/ 2147483647 w 6871"/>
                <a:gd name="T1" fmla="*/ 0 h 11943"/>
                <a:gd name="T2" fmla="*/ 2147483647 w 6871"/>
                <a:gd name="T3" fmla="*/ 2147483647 h 11943"/>
                <a:gd name="T4" fmla="*/ 2147483647 w 6871"/>
                <a:gd name="T5" fmla="*/ 2147483647 h 11943"/>
                <a:gd name="T6" fmla="*/ 2147483647 w 6871"/>
                <a:gd name="T7" fmla="*/ 2147483647 h 11943"/>
                <a:gd name="T8" fmla="*/ 2147483647 w 6871"/>
                <a:gd name="T9" fmla="*/ 2147483647 h 11943"/>
                <a:gd name="T10" fmla="*/ 2147483647 w 6871"/>
                <a:gd name="T11" fmla="*/ 2147483647 h 11943"/>
                <a:gd name="T12" fmla="*/ 2147483647 w 6871"/>
                <a:gd name="T13" fmla="*/ 2147483647 h 11943"/>
                <a:gd name="T14" fmla="*/ 2147483647 w 6871"/>
                <a:gd name="T15" fmla="*/ 2147483647 h 11943"/>
                <a:gd name="T16" fmla="*/ 2147483647 w 6871"/>
                <a:gd name="T17" fmla="*/ 0 h 11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66" name="Google Shape;60;p15">
              <a:extLst>
                <a:ext uri="{FF2B5EF4-FFF2-40B4-BE49-F238E27FC236}">
                  <a16:creationId xmlns:a16="http://schemas.microsoft.com/office/drawing/2014/main" xmlns="" id="{D248828C-4D0F-2369-4A42-6101515D0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547" y="1890819"/>
              <a:ext cx="3600856" cy="753375"/>
            </a:xfrm>
            <a:custGeom>
              <a:avLst/>
              <a:gdLst>
                <a:gd name="T0" fmla="*/ 2147483647 w 114123"/>
                <a:gd name="T1" fmla="*/ 0 h 30135"/>
                <a:gd name="T2" fmla="*/ 2147483647 w 114123"/>
                <a:gd name="T3" fmla="*/ 2147483647 h 30135"/>
                <a:gd name="T4" fmla="*/ 2147483647 w 114123"/>
                <a:gd name="T5" fmla="*/ 2147483647 h 30135"/>
                <a:gd name="T6" fmla="*/ 2147483647 w 114123"/>
                <a:gd name="T7" fmla="*/ 2147483647 h 30135"/>
                <a:gd name="T8" fmla="*/ 2147483647 w 114123"/>
                <a:gd name="T9" fmla="*/ 2147483647 h 30135"/>
                <a:gd name="T10" fmla="*/ 2147483647 w 114123"/>
                <a:gd name="T11" fmla="*/ 2147483647 h 30135"/>
                <a:gd name="T12" fmla="*/ 2147483647 w 114123"/>
                <a:gd name="T13" fmla="*/ 2147483647 h 30135"/>
                <a:gd name="T14" fmla="*/ 2147483647 w 114123"/>
                <a:gd name="T15" fmla="*/ 0 h 30135"/>
                <a:gd name="T16" fmla="*/ 2147483647 w 114123"/>
                <a:gd name="T17" fmla="*/ 0 h 30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lnTo>
                    <a:pt x="1483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8625" tIns="91425" rIns="548625" bIns="91425" anchor="ctr"/>
            <a:lstStyle/>
            <a:p>
              <a:endParaRPr lang="vi-VN"/>
            </a:p>
          </p:txBody>
        </p:sp>
        <p:sp>
          <p:nvSpPr>
            <p:cNvPr id="10267" name="Google Shape;61;p15">
              <a:extLst>
                <a:ext uri="{FF2B5EF4-FFF2-40B4-BE49-F238E27FC236}">
                  <a16:creationId xmlns:a16="http://schemas.microsoft.com/office/drawing/2014/main" xmlns="" id="{913118CB-7310-0C96-412B-C74FF662C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900" y="2083731"/>
              <a:ext cx="3976114" cy="43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Nỗ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lực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phòng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ngừa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, </a:t>
              </a:r>
            </a:p>
            <a:p>
              <a:pPr algn="ctr"/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giảm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 </a:t>
              </a:r>
              <a:r>
                <a:rPr lang="en-US" altLang="en-US" sz="2200" b="1" dirty="0" err="1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thiểu</a:t>
              </a:r>
              <a:r>
                <a:rPr lang="en-US" altLang="en-US" sz="2200" b="1" dirty="0">
                  <a:solidFill>
                    <a:srgbClr val="FF0000"/>
                  </a:solidFill>
                  <a:latin typeface="Trebuchet MS" panose="020B0603020202020204" pitchFamily="34" charset="0"/>
                  <a:ea typeface="Fira Sans Extra Condensed Mediu"/>
                  <a:cs typeface="Fira Sans Extra Condensed Mediu"/>
                  <a:sym typeface="Fira Sans Extra Condensed Mediu"/>
                </a:rPr>
                <a:t> LĐTE</a:t>
              </a:r>
            </a:p>
          </p:txBody>
        </p:sp>
      </p:grpSp>
      <p:grpSp>
        <p:nvGrpSpPr>
          <p:cNvPr id="10245" name="Google Shape;62;p15">
            <a:extLst>
              <a:ext uri="{FF2B5EF4-FFF2-40B4-BE49-F238E27FC236}">
                <a16:creationId xmlns:a16="http://schemas.microsoft.com/office/drawing/2014/main" xmlns="" id="{2C4A399D-EC66-33D8-A24F-D77137768B75}"/>
              </a:ext>
            </a:extLst>
          </p:cNvPr>
          <p:cNvGrpSpPr>
            <a:grpSpLocks/>
          </p:cNvGrpSpPr>
          <p:nvPr/>
        </p:nvGrpSpPr>
        <p:grpSpPr bwMode="auto">
          <a:xfrm>
            <a:off x="4505061" y="3651610"/>
            <a:ext cx="6043613" cy="1230312"/>
            <a:chOff x="2673613" y="2780700"/>
            <a:chExt cx="5218537" cy="923350"/>
          </a:xfrm>
        </p:grpSpPr>
        <p:sp>
          <p:nvSpPr>
            <p:cNvPr id="10258" name="Google Shape;63;p15">
              <a:extLst>
                <a:ext uri="{FF2B5EF4-FFF2-40B4-BE49-F238E27FC236}">
                  <a16:creationId xmlns:a16="http://schemas.microsoft.com/office/drawing/2014/main" xmlns="" id="{6845978F-1384-39C2-92A4-22899ECEB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613" y="3002304"/>
              <a:ext cx="788195" cy="48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3500" b="1">
                  <a:solidFill>
                    <a:srgbClr val="42B051"/>
                  </a:solidFill>
                  <a:latin typeface="Fira Sans Extra Condensed Mediu"/>
                  <a:ea typeface="Fira Sans Extra Condensed Mediu"/>
                  <a:cs typeface="Fira Sans Extra Condensed Mediu"/>
                  <a:sym typeface="Fira Sans Extra Condensed Mediu"/>
                </a:rPr>
                <a:t>03</a:t>
              </a:r>
            </a:p>
          </p:txBody>
        </p:sp>
        <p:sp>
          <p:nvSpPr>
            <p:cNvPr id="10259" name="Google Shape;64;p15">
              <a:extLst>
                <a:ext uri="{FF2B5EF4-FFF2-40B4-BE49-F238E27FC236}">
                  <a16:creationId xmlns:a16="http://schemas.microsoft.com/office/drawing/2014/main" xmlns="" id="{5F906420-10B2-70AE-0FEF-29B3B7DC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375" y="2780700"/>
              <a:ext cx="566175" cy="923350"/>
            </a:xfrm>
            <a:custGeom>
              <a:avLst/>
              <a:gdLst>
                <a:gd name="T0" fmla="*/ 2147483647 w 22647"/>
                <a:gd name="T1" fmla="*/ 2147483647 h 36934"/>
                <a:gd name="T2" fmla="*/ 2147483647 w 22647"/>
                <a:gd name="T3" fmla="*/ 2147483647 h 36934"/>
                <a:gd name="T4" fmla="*/ 2147483647 w 22647"/>
                <a:gd name="T5" fmla="*/ 2147483647 h 36934"/>
                <a:gd name="T6" fmla="*/ 2147483647 w 22647"/>
                <a:gd name="T7" fmla="*/ 2147483647 h 36934"/>
                <a:gd name="T8" fmla="*/ 2147483647 w 22647"/>
                <a:gd name="T9" fmla="*/ 2147483647 h 36934"/>
                <a:gd name="T10" fmla="*/ 2147483647 w 22647"/>
                <a:gd name="T11" fmla="*/ 2147483647 h 36934"/>
                <a:gd name="T12" fmla="*/ 2147483647 w 22647"/>
                <a:gd name="T13" fmla="*/ 2147483647 h 36934"/>
                <a:gd name="T14" fmla="*/ 2147483647 w 22647"/>
                <a:gd name="T15" fmla="*/ 2147483647 h 36934"/>
                <a:gd name="T16" fmla="*/ 2147483647 w 22647"/>
                <a:gd name="T17" fmla="*/ 2147483647 h 36934"/>
                <a:gd name="T18" fmla="*/ 2147483647 w 22647"/>
                <a:gd name="T19" fmla="*/ 2147483647 h 36934"/>
                <a:gd name="T20" fmla="*/ 2147483647 w 22647"/>
                <a:gd name="T21" fmla="*/ 2147483647 h 36934"/>
                <a:gd name="T22" fmla="*/ 2147483647 w 22647"/>
                <a:gd name="T23" fmla="*/ 2147483647 h 36934"/>
                <a:gd name="T24" fmla="*/ 2147483647 w 22647"/>
                <a:gd name="T25" fmla="*/ 2147483647 h 369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60" name="Google Shape;65;p15">
              <a:extLst>
                <a:ext uri="{FF2B5EF4-FFF2-40B4-BE49-F238E27FC236}">
                  <a16:creationId xmlns:a16="http://schemas.microsoft.com/office/drawing/2014/main" xmlns="" id="{11167198-7DA0-BD95-94B6-A627D0B2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650" y="3093100"/>
              <a:ext cx="171775" cy="298575"/>
            </a:xfrm>
            <a:custGeom>
              <a:avLst/>
              <a:gdLst>
                <a:gd name="T0" fmla="*/ 2147483647 w 6871"/>
                <a:gd name="T1" fmla="*/ 0 h 11943"/>
                <a:gd name="T2" fmla="*/ 0 w 6871"/>
                <a:gd name="T3" fmla="*/ 2147483647 h 11943"/>
                <a:gd name="T4" fmla="*/ 0 w 6871"/>
                <a:gd name="T5" fmla="*/ 2147483647 h 11943"/>
                <a:gd name="T6" fmla="*/ 2147483647 w 6871"/>
                <a:gd name="T7" fmla="*/ 2147483647 h 11943"/>
                <a:gd name="T8" fmla="*/ 2147483647 w 6871"/>
                <a:gd name="T9" fmla="*/ 2147483647 h 11943"/>
                <a:gd name="T10" fmla="*/ 2147483647 w 6871"/>
                <a:gd name="T11" fmla="*/ 2147483647 h 11943"/>
                <a:gd name="T12" fmla="*/ 2147483647 w 6871"/>
                <a:gd name="T13" fmla="*/ 2147483647 h 11943"/>
                <a:gd name="T14" fmla="*/ 2147483647 w 6871"/>
                <a:gd name="T15" fmla="*/ 2147483647 h 11943"/>
                <a:gd name="T16" fmla="*/ 2147483647 w 6871"/>
                <a:gd name="T17" fmla="*/ 0 h 11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61" name="Google Shape;66;p15">
              <a:extLst>
                <a:ext uri="{FF2B5EF4-FFF2-40B4-BE49-F238E27FC236}">
                  <a16:creationId xmlns:a16="http://schemas.microsoft.com/office/drawing/2014/main" xmlns="" id="{E373CF04-8509-F4FC-6CFA-20B17546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587" y="2865675"/>
              <a:ext cx="4362563" cy="753400"/>
            </a:xfrm>
            <a:custGeom>
              <a:avLst/>
              <a:gdLst>
                <a:gd name="T0" fmla="*/ 0 w 114122"/>
                <a:gd name="T1" fmla="*/ 2147483647 h 30136"/>
                <a:gd name="T2" fmla="*/ 2147483647 w 114122"/>
                <a:gd name="T3" fmla="*/ 2147483647 h 30136"/>
                <a:gd name="T4" fmla="*/ 2147483647 w 114122"/>
                <a:gd name="T5" fmla="*/ 2147483647 h 30136"/>
                <a:gd name="T6" fmla="*/ 2147483647 w 114122"/>
                <a:gd name="T7" fmla="*/ 2147483647 h 30136"/>
                <a:gd name="T8" fmla="*/ 2147483647 w 114122"/>
                <a:gd name="T9" fmla="*/ 2147483647 h 30136"/>
                <a:gd name="T10" fmla="*/ 2147483647 w 114122"/>
                <a:gd name="T11" fmla="*/ 2147483647 h 30136"/>
                <a:gd name="T12" fmla="*/ 2147483647 w 114122"/>
                <a:gd name="T13" fmla="*/ 2147483647 h 30136"/>
                <a:gd name="T14" fmla="*/ 2147483647 w 114122"/>
                <a:gd name="T15" fmla="*/ 2147483647 h 30136"/>
                <a:gd name="T16" fmla="*/ 0 w 114122"/>
                <a:gd name="T17" fmla="*/ 2147483647 h 30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8625" tIns="91425" rIns="548625" bIns="91425" anchor="ctr"/>
            <a:lstStyle/>
            <a:p>
              <a:endParaRPr lang="vi-VN"/>
            </a:p>
          </p:txBody>
        </p:sp>
        <p:sp>
          <p:nvSpPr>
            <p:cNvPr id="10262" name="Google Shape;67;p15">
              <a:extLst>
                <a:ext uri="{FF2B5EF4-FFF2-40B4-BE49-F238E27FC236}">
                  <a16:creationId xmlns:a16="http://schemas.microsoft.com/office/drawing/2014/main" xmlns="" id="{C48BF945-E521-F96A-CDBC-EA99F6E9A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713" y="3027324"/>
              <a:ext cx="1358437" cy="43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42B051"/>
                </a:solidFill>
                <a:latin typeface="Fira Sans Extra Condensed Mediu"/>
                <a:ea typeface="Fira Sans Extra Condensed Mediu"/>
                <a:cs typeface="Fira Sans Extra Condensed Mediu"/>
                <a:sym typeface="Fira Sans Extra Condensed Mediu"/>
              </a:endParaRPr>
            </a:p>
          </p:txBody>
        </p:sp>
      </p:grpSp>
      <p:grpSp>
        <p:nvGrpSpPr>
          <p:cNvPr id="10246" name="Google Shape;68;p15">
            <a:extLst>
              <a:ext uri="{FF2B5EF4-FFF2-40B4-BE49-F238E27FC236}">
                <a16:creationId xmlns:a16="http://schemas.microsoft.com/office/drawing/2014/main" xmlns="" id="{05C0036A-EA20-FA04-1EE5-7792490B53B1}"/>
              </a:ext>
            </a:extLst>
          </p:cNvPr>
          <p:cNvGrpSpPr>
            <a:grpSpLocks/>
          </p:cNvGrpSpPr>
          <p:nvPr/>
        </p:nvGrpSpPr>
        <p:grpSpPr bwMode="auto">
          <a:xfrm>
            <a:off x="4110614" y="4818388"/>
            <a:ext cx="4524375" cy="1230313"/>
            <a:chOff x="1945758" y="3683275"/>
            <a:chExt cx="4524967" cy="923575"/>
          </a:xfrm>
        </p:grpSpPr>
        <p:sp>
          <p:nvSpPr>
            <p:cNvPr id="10254" name="Google Shape;69;p15">
              <a:extLst>
                <a:ext uri="{FF2B5EF4-FFF2-40B4-BE49-F238E27FC236}">
                  <a16:creationId xmlns:a16="http://schemas.microsoft.com/office/drawing/2014/main" xmlns="" id="{993EDBB2-B285-91EA-01A0-D1552272D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1635" y="3904933"/>
              <a:ext cx="789090" cy="48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500" b="1">
                  <a:solidFill>
                    <a:srgbClr val="2E946B"/>
                  </a:solidFill>
                  <a:latin typeface="Fira Sans Extra Condensed Mediu"/>
                  <a:ea typeface="Fira Sans Extra Condensed Mediu"/>
                  <a:cs typeface="Fira Sans Extra Condensed Mediu"/>
                  <a:sym typeface="Fira Sans Extra Condensed Mediu"/>
                </a:rPr>
                <a:t>04</a:t>
              </a:r>
            </a:p>
          </p:txBody>
        </p:sp>
        <p:sp>
          <p:nvSpPr>
            <p:cNvPr id="10255" name="Google Shape;70;p15">
              <a:extLst>
                <a:ext uri="{FF2B5EF4-FFF2-40B4-BE49-F238E27FC236}">
                  <a16:creationId xmlns:a16="http://schemas.microsoft.com/office/drawing/2014/main" xmlns="" id="{6C944B5B-2F76-D16D-176F-38131E0E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825" y="3683275"/>
              <a:ext cx="565850" cy="923575"/>
            </a:xfrm>
            <a:custGeom>
              <a:avLst/>
              <a:gdLst>
                <a:gd name="T0" fmla="*/ 2147483647 w 22634"/>
                <a:gd name="T1" fmla="*/ 0 h 36943"/>
                <a:gd name="T2" fmla="*/ 2147483647 w 22634"/>
                <a:gd name="T3" fmla="*/ 2147483647 h 36943"/>
                <a:gd name="T4" fmla="*/ 2147483647 w 22634"/>
                <a:gd name="T5" fmla="*/ 2147483647 h 36943"/>
                <a:gd name="T6" fmla="*/ 2147483647 w 22634"/>
                <a:gd name="T7" fmla="*/ 2147483647 h 36943"/>
                <a:gd name="T8" fmla="*/ 2147483647 w 22634"/>
                <a:gd name="T9" fmla="*/ 2147483647 h 36943"/>
                <a:gd name="T10" fmla="*/ 2147483647 w 22634"/>
                <a:gd name="T11" fmla="*/ 2147483647 h 36943"/>
                <a:gd name="T12" fmla="*/ 2147483647 w 22634"/>
                <a:gd name="T13" fmla="*/ 2147483647 h 36943"/>
                <a:gd name="T14" fmla="*/ 2147483647 w 22634"/>
                <a:gd name="T15" fmla="*/ 2147483647 h 36943"/>
                <a:gd name="T16" fmla="*/ 2147483647 w 22634"/>
                <a:gd name="T17" fmla="*/ 2147483647 h 36943"/>
                <a:gd name="T18" fmla="*/ 2147483647 w 22634"/>
                <a:gd name="T19" fmla="*/ 2147483647 h 36943"/>
                <a:gd name="T20" fmla="*/ 2147483647 w 22634"/>
                <a:gd name="T21" fmla="*/ 2147483647 h 36943"/>
                <a:gd name="T22" fmla="*/ 2147483647 w 22634"/>
                <a:gd name="T23" fmla="*/ 2147483647 h 36943"/>
                <a:gd name="T24" fmla="*/ 2147483647 w 22634"/>
                <a:gd name="T25" fmla="*/ 0 h 369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634" h="36943" extrusionOk="0">
                  <a:moveTo>
                    <a:pt x="18766" y="0"/>
                  </a:moveTo>
                  <a:cubicBezTo>
                    <a:pt x="17967" y="0"/>
                    <a:pt x="17169" y="307"/>
                    <a:pt x="16562" y="920"/>
                  </a:cubicBezTo>
                  <a:lnTo>
                    <a:pt x="1215" y="16267"/>
                  </a:lnTo>
                  <a:cubicBezTo>
                    <a:pt x="0" y="17482"/>
                    <a:pt x="0" y="19458"/>
                    <a:pt x="1215" y="20684"/>
                  </a:cubicBezTo>
                  <a:lnTo>
                    <a:pt x="16562" y="36031"/>
                  </a:lnTo>
                  <a:cubicBezTo>
                    <a:pt x="17169" y="36639"/>
                    <a:pt x="17967" y="36942"/>
                    <a:pt x="18766" y="36942"/>
                  </a:cubicBezTo>
                  <a:cubicBezTo>
                    <a:pt x="19565" y="36942"/>
                    <a:pt x="20366" y="36639"/>
                    <a:pt x="20979" y="36031"/>
                  </a:cubicBezTo>
                  <a:lnTo>
                    <a:pt x="22634" y="34377"/>
                  </a:lnTo>
                  <a:lnTo>
                    <a:pt x="8942" y="20684"/>
                  </a:lnTo>
                  <a:cubicBezTo>
                    <a:pt x="7716" y="19458"/>
                    <a:pt x="7716" y="17482"/>
                    <a:pt x="8942" y="16267"/>
                  </a:cubicBezTo>
                  <a:lnTo>
                    <a:pt x="22634" y="2563"/>
                  </a:lnTo>
                  <a:lnTo>
                    <a:pt x="20979" y="920"/>
                  </a:lnTo>
                  <a:cubicBezTo>
                    <a:pt x="20366" y="307"/>
                    <a:pt x="19565" y="0"/>
                    <a:pt x="18766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56" name="Google Shape;71;p15">
              <a:extLst>
                <a:ext uri="{FF2B5EF4-FFF2-40B4-BE49-F238E27FC236}">
                  <a16:creationId xmlns:a16="http://schemas.microsoft.com/office/drawing/2014/main" xmlns="" id="{A37C3EF5-84CB-54A0-C281-0D20C64D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650" y="3995875"/>
              <a:ext cx="171775" cy="298575"/>
            </a:xfrm>
            <a:custGeom>
              <a:avLst/>
              <a:gdLst>
                <a:gd name="T0" fmla="*/ 2147483647 w 6871"/>
                <a:gd name="T1" fmla="*/ 2147483647 h 11943"/>
                <a:gd name="T2" fmla="*/ 2147483647 w 6871"/>
                <a:gd name="T3" fmla="*/ 2147483647 h 11943"/>
                <a:gd name="T4" fmla="*/ 2147483647 w 6871"/>
                <a:gd name="T5" fmla="*/ 2147483647 h 11943"/>
                <a:gd name="T6" fmla="*/ 2147483647 w 6871"/>
                <a:gd name="T7" fmla="*/ 2147483647 h 11943"/>
                <a:gd name="T8" fmla="*/ 2147483647 w 6871"/>
                <a:gd name="T9" fmla="*/ 2147483647 h 11943"/>
                <a:gd name="T10" fmla="*/ 2147483647 w 6871"/>
                <a:gd name="T11" fmla="*/ 2147483647 h 11943"/>
                <a:gd name="T12" fmla="*/ 2147483647 w 6871"/>
                <a:gd name="T13" fmla="*/ 2147483647 h 11943"/>
                <a:gd name="T14" fmla="*/ 2147483647 w 6871"/>
                <a:gd name="T15" fmla="*/ 2147483647 h 11943"/>
                <a:gd name="T16" fmla="*/ 2147483647 w 6871"/>
                <a:gd name="T17" fmla="*/ 2147483647 h 11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1" h="11943" extrusionOk="0">
                  <a:moveTo>
                    <a:pt x="5372" y="1"/>
                  </a:moveTo>
                  <a:cubicBezTo>
                    <a:pt x="5006" y="1"/>
                    <a:pt x="4635" y="137"/>
                    <a:pt x="4334" y="441"/>
                  </a:cubicBezTo>
                  <a:lnTo>
                    <a:pt x="1489" y="3287"/>
                  </a:lnTo>
                  <a:cubicBezTo>
                    <a:pt x="0" y="4763"/>
                    <a:pt x="0" y="7168"/>
                    <a:pt x="1489" y="8657"/>
                  </a:cubicBezTo>
                  <a:lnTo>
                    <a:pt x="4334" y="11502"/>
                  </a:lnTo>
                  <a:cubicBezTo>
                    <a:pt x="4635" y="11807"/>
                    <a:pt x="5006" y="11943"/>
                    <a:pt x="5372" y="11943"/>
                  </a:cubicBezTo>
                  <a:cubicBezTo>
                    <a:pt x="6135" y="11943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1"/>
                    <a:pt x="537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2" name="Google Shape;72;p15">
              <a:extLst>
                <a:ext uri="{FF2B5EF4-FFF2-40B4-BE49-F238E27FC236}">
                  <a16:creationId xmlns:a16="http://schemas.microsoft.com/office/drawing/2014/main" xmlns="" id="{FC33657B-54CF-3042-3D35-A19E3E3219DC}"/>
                </a:ext>
              </a:extLst>
            </p:cNvPr>
            <p:cNvSpPr/>
            <p:nvPr/>
          </p:nvSpPr>
          <p:spPr>
            <a:xfrm>
              <a:off x="1945758" y="3767887"/>
              <a:ext cx="3518360" cy="754352"/>
            </a:xfrm>
            <a:custGeom>
              <a:avLst/>
              <a:gdLst/>
              <a:ahLst/>
              <a:cxnLst/>
              <a:rect l="l" t="t" r="r" b="b"/>
              <a:pathLst>
                <a:path w="114123" h="30136" extrusionOk="0">
                  <a:moveTo>
                    <a:pt x="14836" y="0"/>
                  </a:moveTo>
                  <a:lnTo>
                    <a:pt x="1" y="15062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60"/>
                    <a:pt x="100335" y="15062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548625" tIns="91425" rIns="548625" bIns="91425" anchor="ctr"/>
            <a:lstStyle/>
            <a:p>
              <a:pPr algn="ctr">
                <a:buClr>
                  <a:schemeClr val="dk1"/>
                </a:buClr>
                <a:buSzPts val="1100"/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Định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hướng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>
                <a:buClr>
                  <a:schemeClr val="dk1"/>
                </a:buClr>
                <a:buSzPts val="1100"/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thời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gian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tới</a:t>
              </a:r>
              <a:endParaRPr sz="24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47" name="Google Shape;74;p15">
            <a:extLst>
              <a:ext uri="{FF2B5EF4-FFF2-40B4-BE49-F238E27FC236}">
                <a16:creationId xmlns:a16="http://schemas.microsoft.com/office/drawing/2014/main" xmlns="" id="{CB0BEB81-D721-6FF0-5598-14A4616C8DF8}"/>
              </a:ext>
            </a:extLst>
          </p:cNvPr>
          <p:cNvGrpSpPr>
            <a:grpSpLocks/>
          </p:cNvGrpSpPr>
          <p:nvPr/>
        </p:nvGrpSpPr>
        <p:grpSpPr bwMode="auto">
          <a:xfrm>
            <a:off x="3716868" y="907013"/>
            <a:ext cx="7620000" cy="1231900"/>
            <a:chOff x="2673625" y="934650"/>
            <a:chExt cx="5218525" cy="923575"/>
          </a:xfrm>
        </p:grpSpPr>
        <p:sp>
          <p:nvSpPr>
            <p:cNvPr id="10249" name="Google Shape;75;p15">
              <a:extLst>
                <a:ext uri="{FF2B5EF4-FFF2-40B4-BE49-F238E27FC236}">
                  <a16:creationId xmlns:a16="http://schemas.microsoft.com/office/drawing/2014/main" xmlns="" id="{D9A1A27A-466A-C0AD-CFB5-C3EAA46E4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625" y="1156022"/>
              <a:ext cx="788215" cy="48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3500" b="1" dirty="0">
                  <a:solidFill>
                    <a:srgbClr val="96D141"/>
                  </a:solidFill>
                  <a:latin typeface="Fira Sans Extra Condensed Mediu"/>
                  <a:ea typeface="Fira Sans Extra Condensed Mediu"/>
                  <a:cs typeface="Fira Sans Extra Condensed Mediu"/>
                  <a:sym typeface="Fira Sans Extra Condensed Mediu"/>
                </a:rPr>
                <a:t>01</a:t>
              </a:r>
            </a:p>
          </p:txBody>
        </p:sp>
        <p:sp>
          <p:nvSpPr>
            <p:cNvPr id="10250" name="Google Shape;76;p15">
              <a:extLst>
                <a:ext uri="{FF2B5EF4-FFF2-40B4-BE49-F238E27FC236}">
                  <a16:creationId xmlns:a16="http://schemas.microsoft.com/office/drawing/2014/main" xmlns="" id="{F4A76365-0E50-ECA6-37BD-E7810A5F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375" y="934650"/>
              <a:ext cx="566175" cy="923575"/>
            </a:xfrm>
            <a:custGeom>
              <a:avLst/>
              <a:gdLst>
                <a:gd name="T0" fmla="*/ 2147483647 w 22647"/>
                <a:gd name="T1" fmla="*/ 0 h 36943"/>
                <a:gd name="T2" fmla="*/ 2147483647 w 22647"/>
                <a:gd name="T3" fmla="*/ 2147483647 h 36943"/>
                <a:gd name="T4" fmla="*/ 2147483647 w 22647"/>
                <a:gd name="T5" fmla="*/ 2147483647 h 36943"/>
                <a:gd name="T6" fmla="*/ 2147483647 w 22647"/>
                <a:gd name="T7" fmla="*/ 2147483647 h 36943"/>
                <a:gd name="T8" fmla="*/ 2147483647 w 22647"/>
                <a:gd name="T9" fmla="*/ 2147483647 h 36943"/>
                <a:gd name="T10" fmla="*/ 2147483647 w 22647"/>
                <a:gd name="T11" fmla="*/ 2147483647 h 36943"/>
                <a:gd name="T12" fmla="*/ 2147483647 w 22647"/>
                <a:gd name="T13" fmla="*/ 2147483647 h 36943"/>
                <a:gd name="T14" fmla="*/ 2147483647 w 22647"/>
                <a:gd name="T15" fmla="*/ 2147483647 h 36943"/>
                <a:gd name="T16" fmla="*/ 2147483647 w 22647"/>
                <a:gd name="T17" fmla="*/ 2147483647 h 36943"/>
                <a:gd name="T18" fmla="*/ 2147483647 w 22647"/>
                <a:gd name="T19" fmla="*/ 2147483647 h 36943"/>
                <a:gd name="T20" fmla="*/ 2147483647 w 22647"/>
                <a:gd name="T21" fmla="*/ 2147483647 h 36943"/>
                <a:gd name="T22" fmla="*/ 2147483647 w 22647"/>
                <a:gd name="T23" fmla="*/ 2147483647 h 36943"/>
                <a:gd name="T24" fmla="*/ 2147483647 w 22647"/>
                <a:gd name="T25" fmla="*/ 0 h 369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51" name="Google Shape;77;p15">
              <a:extLst>
                <a:ext uri="{FF2B5EF4-FFF2-40B4-BE49-F238E27FC236}">
                  <a16:creationId xmlns:a16="http://schemas.microsoft.com/office/drawing/2014/main" xmlns="" id="{94A8E5C6-ADB5-B117-A7A2-887E024B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650" y="1247050"/>
              <a:ext cx="171775" cy="298550"/>
            </a:xfrm>
            <a:custGeom>
              <a:avLst/>
              <a:gdLst>
                <a:gd name="T0" fmla="*/ 2147483647 w 6871"/>
                <a:gd name="T1" fmla="*/ 0 h 11942"/>
                <a:gd name="T2" fmla="*/ 0 w 6871"/>
                <a:gd name="T3" fmla="*/ 2147483647 h 11942"/>
                <a:gd name="T4" fmla="*/ 0 w 6871"/>
                <a:gd name="T5" fmla="*/ 2147483647 h 11942"/>
                <a:gd name="T6" fmla="*/ 2147483647 w 6871"/>
                <a:gd name="T7" fmla="*/ 2147483647 h 11942"/>
                <a:gd name="T8" fmla="*/ 2147483647 w 6871"/>
                <a:gd name="T9" fmla="*/ 2147483647 h 11942"/>
                <a:gd name="T10" fmla="*/ 2147483647 w 6871"/>
                <a:gd name="T11" fmla="*/ 2147483647 h 11942"/>
                <a:gd name="T12" fmla="*/ 2147483647 w 6871"/>
                <a:gd name="T13" fmla="*/ 2147483647 h 11942"/>
                <a:gd name="T14" fmla="*/ 2147483647 w 6871"/>
                <a:gd name="T15" fmla="*/ 2147483647 h 11942"/>
                <a:gd name="T16" fmla="*/ 2147483647 w 6871"/>
                <a:gd name="T17" fmla="*/ 0 h 119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78;p15">
              <a:extLst>
                <a:ext uri="{FF2B5EF4-FFF2-40B4-BE49-F238E27FC236}">
                  <a16:creationId xmlns:a16="http://schemas.microsoft.com/office/drawing/2014/main" xmlns="" id="{9DCD778E-8AE6-9955-2E7C-F4B763446219}"/>
                </a:ext>
              </a:extLst>
            </p:cNvPr>
            <p:cNvSpPr/>
            <p:nvPr/>
          </p:nvSpPr>
          <p:spPr>
            <a:xfrm>
              <a:off x="3705425" y="1025818"/>
              <a:ext cx="4003044" cy="75338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548625" tIns="91425" rIns="548625" bIns="91425" anchor="ctr"/>
            <a:lstStyle/>
            <a:p>
              <a:pPr algn="ctr">
                <a:buClr>
                  <a:schemeClr val="dk1"/>
                </a:buClr>
                <a:buSzPts val="1100"/>
                <a:defRPr/>
              </a:pP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Tình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lao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động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trẻ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em</a:t>
              </a:r>
              <a:r>
                <a:rPr lang="en-US" sz="2200" b="1" dirty="0">
                  <a:solidFill>
                    <a:srgbClr val="FF0000"/>
                  </a:solidFill>
                  <a:latin typeface="+mj-lt"/>
                  <a:ea typeface="Roboto"/>
                  <a:cs typeface="Roboto"/>
                  <a:sym typeface="Roboto"/>
                </a:rPr>
                <a:t> (LĐTE)</a:t>
              </a:r>
              <a:endParaRPr sz="22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53" name="Google Shape;79;p15">
              <a:extLst>
                <a:ext uri="{FF2B5EF4-FFF2-40B4-BE49-F238E27FC236}">
                  <a16:creationId xmlns:a16="http://schemas.microsoft.com/office/drawing/2014/main" xmlns="" id="{844ADE01-8957-4AF1-0F73-DE6710FCE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159" y="1170304"/>
              <a:ext cx="1358991" cy="4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96D141"/>
                </a:solidFill>
                <a:latin typeface="Fira Sans Extra Condensed Mediu"/>
                <a:ea typeface="Fira Sans Extra Condensed Mediu"/>
                <a:cs typeface="Fira Sans Extra Condensed Mediu"/>
                <a:sym typeface="Fira Sans Extra Condensed Mediu"/>
              </a:endParaRPr>
            </a:p>
          </p:txBody>
        </p:sp>
      </p:grpSp>
      <p:sp>
        <p:nvSpPr>
          <p:cNvPr id="10248" name="Rectangle 2">
            <a:extLst>
              <a:ext uri="{FF2B5EF4-FFF2-40B4-BE49-F238E27FC236}">
                <a16:creationId xmlns:a16="http://schemas.microsoft.com/office/drawing/2014/main" xmlns="" id="{5983D0C1-8E19-A1E9-BF3B-E381CBE0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4037014"/>
            <a:ext cx="3092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</a:rPr>
              <a:t>Khó khăn, thách thức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508" y="100126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cường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 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thựchiện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2. 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ổ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đòa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huấn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01/QCPH-LĐTBXH-GDĐT-CA-NNPTNT-TLĐ-LMHTX-LĐTMCN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25/01/2024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F42DF-558A-4C39-9E91-CA4DF351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EDFAD-1D8E-F8E8-4B66-82E4E6FB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(Hà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Giang, TP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Minh)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14-17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LĐTE/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15-17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ATVSLĐ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1702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A050D-09A1-71A8-EB3D-9BFF7BBB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vi-V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6DE1ED-34A2-FC7A-D7C8-DF6EAD56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LĐTE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 lang thang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ận thức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của c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ấp, c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ộ cơ sở, người sử dụng lao động, cha mẹ, người chăm s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ẻ em 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ẻ em về ph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ừa lao động trẻ em chưa đầy 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ội ngũ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ấp đặc biệt tại địa phương c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ếu 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ạn chế về năng lực ph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871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95B9D-75A2-18A8-6F46-153ACBEE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vi-VN" b="1" dirty="0">
                <a:solidFill>
                  <a:schemeClr val="bg1"/>
                </a:solidFill>
              </a:rPr>
              <a:t>4</a:t>
            </a:r>
            <a:r>
              <a:rPr lang="en-US" altLang="vi-VN" sz="3600" b="1" dirty="0">
                <a:solidFill>
                  <a:schemeClr val="bg1"/>
                </a:solidFill>
              </a:rPr>
              <a:t>. </a:t>
            </a:r>
            <a:r>
              <a:rPr lang="en-US" altLang="vi-VN" sz="3200" b="1" dirty="0">
                <a:solidFill>
                  <a:schemeClr val="bg1"/>
                </a:solidFill>
              </a:rPr>
              <a:t>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E7D673-5CFF-F2A5-B3D1-9FB7C8F5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 PHÁP LUẬT, CHÍNH SÁCH</a:t>
            </a:r>
          </a:p>
          <a:p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altLang="vi-V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TTCP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2026-2030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7105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FD222-4BF6-3097-C15E-9B5433F1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4. 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6EB6C-01A5-5EBE-4757-2AE3249B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6118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THÔNG, GIÁO DỤC, VẬN ĐỘNG XÃ HỘI ĐỂ NÂNG CAO NHẬN THỨC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CƯỜNG PHỐI HỢP LIÊN NGÀNH TRONG PHÒNG NGỪA, GIẢM THIỂU LĐTE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Tiếp tục triển khai và đánh giá việc thực hiện Quy chế phối hợp về phòng ngừa, giảm thiểu LĐTE.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760"/>
            <a:ext cx="3736521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2D5BF-ACD3-FEEF-608A-80423EED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4. 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1976D8-542E-1EE5-D0BD-BE0BE7BD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NĂNG LỰC</a:t>
            </a:r>
          </a:p>
          <a:p>
            <a:pPr marL="514350" indent="-514350" algn="just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các lớp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LĐTE, 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254/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-TEXH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17/5/2022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Quy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LĐCTN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 algn="just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HTX,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LĐTE);</a:t>
            </a:r>
          </a:p>
          <a:p>
            <a:pPr marL="514350" indent="-514350" algn="just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heo dõi, giám sát, đánh giá thực 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473/BVTE-TE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17/8/2022);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6973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DC965-7D6A-F98E-D015-D63E8DA0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4. 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0DEE9-2884-9069-BEAE-492415CC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VÀ HỐ TRỢ, CAN THIỆP</a:t>
            </a:r>
            <a:r>
              <a:rPr lang="vi-VN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BVTE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</a:t>
            </a:r>
            <a:r>
              <a:rPr lang="vi-VN" altLang="vi-VN" sz="20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vi-VN" sz="20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vi-VN" sz="20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NNPTNN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GDDT)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3" panose="05040102010807070707" pitchFamily="18" charset="2"/>
              <a:buAutoNum type="arabicPeriod"/>
            </a:pPr>
            <a:endParaRPr lang="vi-VN" altLang="vi-VN" sz="2000" dirty="0"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31076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9E398-6224-D4B9-0C1A-759733CD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4. 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2D055-93CB-5817-7885-4C0E249C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HỆ THỐNG THEO DÕI, GIÁM SÁT, ĐÁNH GIÁ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THANH TRA, KIỂM TRA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VỀ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LĐTE</a:t>
            </a:r>
            <a:endParaRPr lang="vi-V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TE, LĐTE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Tiếp tục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và vận h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dữ liệu trẻ 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13/2021/TT-BLĐTBXH;</a:t>
            </a: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0207,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05-17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 3" panose="05040102010807070707" pitchFamily="18" charset="2"/>
              <a:buAutoNum type="arabicPeriod"/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Tăng cường công tác thanh tra, kiểm tra về phòng ngừa, giảm thiểu LĐTE.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828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4850E-C256-AC51-19C6-CBD9CA99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sz="3200" b="1" dirty="0">
                <a:solidFill>
                  <a:schemeClr val="bg1"/>
                </a:solidFill>
              </a:rPr>
              <a:t>4. TRỌNG TÂM,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ĐỊNH HƯỚNG </a:t>
            </a:r>
            <a:br>
              <a:rPr lang="en-US" altLang="vi-VN" sz="3200" b="1" dirty="0">
                <a:solidFill>
                  <a:schemeClr val="bg1"/>
                </a:solidFill>
              </a:rPr>
            </a:br>
            <a:r>
              <a:rPr lang="en-US" altLang="vi-VN" sz="3200" b="1" dirty="0">
                <a:solidFill>
                  <a:schemeClr val="bg1"/>
                </a:solidFill>
              </a:rPr>
              <a:t>THỜI GIAN TỚI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03D971-DFD7-FE94-B2AE-952496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CHƯƠNG TRÌNH</a:t>
            </a: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LĐTE 2021- 2025,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2030/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8.7.</a:t>
            </a: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GIẢM NGHÈO- AN SINH XÃ HỘI – HỆ THỐNG DỊCH VỤ BẢO VỆ TRẺ EM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2021-2025;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2021-2025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2021-2025</a:t>
            </a: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CƯỜNG HỢP TÁC VÀ HỘI NHẬP QUỐC TẾ VỀ PHÒNG NGỪA, GIẢM THIỂU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LĐTE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SDGs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8.7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LĐTE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Aft>
                <a:spcPts val="0"/>
              </a:spcAft>
              <a:buFont typeface="Wingdings" pitchFamily="2" charset="2"/>
              <a:buChar char=""/>
              <a:defRPr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7892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58979-83B3-907A-59CC-60B1DEA4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A16EAD-2AB9-A3E0-E9C4-82BCBF69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TRÂN TRỌNG CẢM ƠN!</a:t>
            </a:r>
            <a:endParaRPr lang="vi-VN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048B1EF6-E13F-8DD4-9E68-A9FEEA4E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311937"/>
            <a:ext cx="3830320" cy="38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1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CBF3E-E9C4-8E54-EBDF-E891F73C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843" y="182880"/>
            <a:ext cx="3378516" cy="637032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vi-VN" altLang="en-US" dirty="0">
                <a:latin typeface="Times New Roman" pitchFamily="18" charset="0"/>
                <a:cs typeface="Times New Roman" pitchFamily="18" charset="0"/>
              </a:rPr>
              <a:t>*Toàn cầu: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541 </a:t>
            </a:r>
            <a:r>
              <a:rPr lang="en-GB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(15-24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GB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2020,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LĐTE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5-17)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LĐTE,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hại</a:t>
            </a:r>
            <a:endParaRPr lang="en-GB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GB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(70%)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19,7%,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10,3%.</a:t>
            </a:r>
          </a:p>
          <a:p>
            <a:pPr marL="0" indent="0" algn="just">
              <a:buNone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*28%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LĐTE (độ tuổi 5-11) và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35%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LĐTE (tuổi 12-14) không được đi học.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89BF91-0E6D-FEF6-7F14-7FF9ADD7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3" y="2982912"/>
            <a:ext cx="247904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84EF87-C4D4-0E41-73CF-59BF3EF0CB13}"/>
              </a:ext>
            </a:extLst>
          </p:cNvPr>
          <p:cNvSpPr txBox="1">
            <a:spLocks/>
          </p:cNvSpPr>
          <p:nvPr/>
        </p:nvSpPr>
        <p:spPr>
          <a:xfrm>
            <a:off x="7657465" y="1962150"/>
            <a:ext cx="4033838" cy="3965575"/>
          </a:xfrm>
          <a:prstGeom prst="ellipse">
            <a:avLst/>
          </a:prstGeom>
          <a:solidFill>
            <a:srgbClr val="00B0F0"/>
          </a:solidFill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defRPr/>
            </a:pPr>
            <a:endParaRPr lang="en-GB" sz="2400" dirty="0">
              <a:solidFill>
                <a:srgbClr val="0070C0"/>
              </a:solidFill>
            </a:endParaRPr>
          </a:p>
          <a:p>
            <a:pPr algn="ctr">
              <a:buFontTx/>
              <a:buNone/>
              <a:defRPr/>
            </a:pPr>
            <a:endParaRPr lang="en-GB" sz="2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endParaRPr lang="en-GB" sz="2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endParaRPr lang="en-GB" sz="2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endParaRPr lang="vi-VN" sz="6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r>
              <a:rPr lang="en-GB" sz="6400" b="1" dirty="0">
                <a:solidFill>
                  <a:schemeClr val="tx1"/>
                </a:solidFill>
                <a:cs typeface="Arial" panose="020B0604020202020204" pitchFamily="34" charset="0"/>
              </a:rPr>
              <a:t>TRẺ EM LÀM</a:t>
            </a:r>
            <a:r>
              <a:rPr lang="vi-VN" sz="6400" b="1" dirty="0">
                <a:solidFill>
                  <a:schemeClr val="tx1"/>
                </a:solidFill>
                <a:cs typeface="Arial" panose="020B0604020202020204" pitchFamily="34" charset="0"/>
              </a:rPr>
              <a:t> VIỆC</a:t>
            </a:r>
            <a:r>
              <a:rPr lang="en-GB" sz="6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EFCD72C-CDBC-3516-BAE6-5DF7AA48DB67}"/>
              </a:ext>
            </a:extLst>
          </p:cNvPr>
          <p:cNvSpPr/>
          <p:nvPr/>
        </p:nvSpPr>
        <p:spPr>
          <a:xfrm>
            <a:off x="8126571" y="1962150"/>
            <a:ext cx="3095625" cy="28797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2000" b="1" dirty="0">
                <a:solidFill>
                  <a:schemeClr val="bg1"/>
                </a:solidFill>
                <a:cs typeface="Arial" panose="020B0604020202020204" pitchFamily="34" charset="0"/>
              </a:rPr>
              <a:t>LĐTE</a:t>
            </a:r>
            <a:endParaRPr lang="en-GB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EAB55AF-964E-BD6F-E30D-9A558DF5D138}"/>
              </a:ext>
            </a:extLst>
          </p:cNvPr>
          <p:cNvSpPr txBox="1">
            <a:spLocks/>
          </p:cNvSpPr>
          <p:nvPr/>
        </p:nvSpPr>
        <p:spPr>
          <a:xfrm>
            <a:off x="8382158" y="1962150"/>
            <a:ext cx="2584450" cy="2224088"/>
          </a:xfrm>
          <a:prstGeom prst="ellipse">
            <a:avLst/>
          </a:prstGeom>
          <a:solidFill>
            <a:srgbClr val="FF0000"/>
          </a:solidFill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vi-VN" dirty="0">
                <a:solidFill>
                  <a:schemeClr val="bg1"/>
                </a:solidFill>
                <a:cs typeface="Arial" panose="020B0604020202020204" pitchFamily="34" charset="0"/>
              </a:rPr>
              <a:t>TE THAM GIA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 CÔNG VIỆC NGUY </a:t>
            </a:r>
            <a:r>
              <a:rPr lang="vi-VN" dirty="0">
                <a:solidFill>
                  <a:schemeClr val="bg1"/>
                </a:solidFill>
                <a:cs typeface="Arial" panose="020B0604020202020204" pitchFamily="34" charset="0"/>
              </a:rPr>
              <a:t>HẠI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6A2764C-EBDB-F0FF-2A26-73AC59B26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240593"/>
              </p:ext>
            </p:extLst>
          </p:nvPr>
        </p:nvGraphicFramePr>
        <p:xfrm>
          <a:off x="3556000" y="457201"/>
          <a:ext cx="8036560" cy="527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D1F522F8-1D29-829A-39D2-8877EF8F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3159760"/>
            <a:ext cx="2346960" cy="269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160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(2020) 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168,9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2022).</a:t>
            </a:r>
            <a:endParaRPr lang="en-US" alt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54B570F-0097-5E56-809B-BE926545DE6B}"/>
              </a:ext>
            </a:extLst>
          </p:cNvPr>
          <p:cNvSpPr/>
          <p:nvPr/>
        </p:nvSpPr>
        <p:spPr>
          <a:xfrm>
            <a:off x="4338320" y="5811519"/>
            <a:ext cx="7325359" cy="426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tiến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chống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LĐTE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cầu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chững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2016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2A028-EAF4-DA51-6BB8-604F4482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51731-8792-E4F2-553F-74E26123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942332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731,6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5-17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tuổi) tham gia HĐKT (chiếm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5,6% so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269.604 LĐTE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(1,31%)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2018: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1,031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LĐTE</a:t>
            </a:r>
            <a:r>
              <a:rPr lang="en-US" altLang="en-US" b="1" dirty="0">
                <a:solidFill>
                  <a:srgbClr val="26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5,4%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000" b="1" dirty="0">
                <a:solidFill>
                  <a:srgbClr val="2616F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S_tradnl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2012: </a:t>
            </a:r>
            <a:r>
              <a:rPr lang="es-ES_tradnl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vi-V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vi-V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9.6%)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vi-V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Tỷ lệ </a:t>
            </a:r>
            <a:r>
              <a:rPr lang="es-ES_tradnl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s-ES_tradnl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s-ES_tradnl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s-ES_tradnl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s-ES_tradnl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_tradnl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s-ES_tradnl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s-ES_tradnl" alt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53,6%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23,7%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94.253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5-17 tuổi)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30,5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tổng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LĐTE).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0089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9D0ED-C097-0602-7329-311BB8BC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35935-5A68-31B8-588B-529AE6CB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HĐKT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làm trẻ em có nguy cơ mất đi khả năng tiếp cận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55,1%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em tham gia lao động không đi học</a:t>
            </a:r>
          </a:p>
          <a:p>
            <a:pPr marL="0" indent="0" algn="just">
              <a:buNone/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LĐTE không đi học</a:t>
            </a:r>
          </a:p>
          <a:p>
            <a:pPr marL="0" indent="0" algn="just">
              <a:buNone/>
              <a:defRPr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2688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9EF4F-B297-6FB3-B9F2-08078B20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Cam kết quốc tế</a:t>
            </a:r>
            <a:br>
              <a:rPr lang="vi-VN" sz="3200" b="1" dirty="0">
                <a:latin typeface="Times New Roman" pitchFamily="18" charset="0"/>
                <a:cs typeface="Times New Roman" pitchFamily="18" charset="0"/>
              </a:rPr>
            </a:br>
            <a:endParaRPr lang="vi-V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068F96-76C4-CCC0-E57E-B7CEAAB5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ước LHQ về quyền TE</a:t>
            </a:r>
            <a:r>
              <a:rPr lang="vi-VN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138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182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SDGs </a:t>
            </a:r>
            <a:r>
              <a:rPr lang="vi-V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8.7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LĐTE.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CPTPP, EVFTA…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ILO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đó có giảm, loại bỏ LĐTE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210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C2DD8-BE44-ABAE-D56B-95D8B500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B37EA-C6BE-94AB-4463-241CC5D5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08000"/>
            <a:ext cx="7315200" cy="5994400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2016;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56/2027/NĐ-CP: 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Quyền được bảo vệ để không bị bóc lột sức LĐ.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can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PNLĐTE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ộ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vi-V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vi-V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2019: </a:t>
            </a:r>
          </a:p>
          <a:p>
            <a:pPr marL="0" indent="0" algn="just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LĐTE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QHLĐ;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LĐCTN;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NCTN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SDLĐCTN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405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1A13C-E61E-50E8-F507-66058499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LĐTE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27564-7752-E0B9-FAFC-FC75967E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ố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09/2020/TT-BLĐTBXH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ề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LĐCTN: </a:t>
            </a:r>
          </a:p>
          <a:p>
            <a:pPr algn="just"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LĐ;  </a:t>
            </a:r>
          </a:p>
          <a:p>
            <a:pPr algn="just"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tổn hại đến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trí lực, nhân cách của 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CTN; </a:t>
            </a:r>
          </a:p>
          <a:p>
            <a:pPr algn="just"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LĐ;  </a:t>
            </a:r>
          </a:p>
          <a:p>
            <a:pPr algn="just"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21/2004/TTLT-BLĐTBXH-BYT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67355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1090</TotalTime>
  <Words>3971</Words>
  <Application>Microsoft Office PowerPoint</Application>
  <PresentationFormat>Custom</PresentationFormat>
  <Paragraphs>220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Frame</vt:lpstr>
      <vt:lpstr>NỖ LỰC PHÒNG NGỪA, GIẢM THIỂU LAO ĐỘNG TRẺ EM  TẠI VIỆT NAM</vt:lpstr>
      <vt:lpstr>Nội dung  trình bày</vt:lpstr>
      <vt:lpstr>1. Tình hình lao động  trẻ em  Toàn cầu</vt:lpstr>
      <vt:lpstr>1. Tình hình lao động  trẻ em-  Toàn cầu Tác động của dịch Covid-19, thiên tai, thảm họa, biến đổi khí hâu làm cho LĐTE có thể tăng từ 160 triệu (2020)  lên 168,9 triệu (cuối năm 2022).</vt:lpstr>
      <vt:lpstr>1. Tình hình  lao động  trẻ em-  Việt Nam</vt:lpstr>
      <vt:lpstr>1. Tình hình  lao động  trẻ em-  Việt Nam</vt:lpstr>
      <vt:lpstr>2. Nỗ lực phòng ngừa và giảm thiểu LĐTE  Cam kết quốc tế </vt:lpstr>
      <vt:lpstr>2. Nỗ lực phòng ngừa và giảm thiểu LĐTE  Hoàn thiện  pháp luật,  chính sách</vt:lpstr>
      <vt:lpstr>2. Nỗ lực phòng ngừa và giảm thiểu LĐTE  Hoàn thiện  pháp luật,  chính sách</vt:lpstr>
      <vt:lpstr>2. Nỗ lực phòng ngừa và giảm thiểu LĐTE  Hoàn thiện  pháp luật,  chính sách</vt:lpstr>
      <vt:lpstr>2. Nỗ lực phòng ngừa và giảm thiểu LĐTE  Hoàn thiện  pháp luật,  chính sách</vt:lpstr>
      <vt:lpstr>2. Nỗ lực phòng ngừa và giảm thiểu LĐTE  Chính sách có liên quan </vt:lpstr>
      <vt:lpstr>2. Nỗ lực phòng ngừa và giảm thiểu LĐTE Các chương trình mục tiêu quốc gia  giai đoạn  2021-2025 </vt:lpstr>
      <vt:lpstr>PowerPoint Presentation</vt:lpstr>
      <vt:lpstr>2. Nỗ lực  phòng ngừa  và giảm thiểu LĐTE  </vt:lpstr>
      <vt:lpstr>2. Nỗ lực  phòng ngừa  và giảm thiểu LĐTE </vt:lpstr>
      <vt:lpstr>2. Nỗ lực  phòng ngừa  và giảm thiểu LĐTE</vt:lpstr>
      <vt:lpstr>2. Nỗ lực  phòng ngừa  và giảm thiểu LĐTE</vt:lpstr>
      <vt:lpstr>2. Nỗ lực  phòng ngừa  và giảm thiểu LĐTE</vt:lpstr>
      <vt:lpstr>2. Nỗ lực  phòng ngừa  và giảm thiểu LĐTE</vt:lpstr>
      <vt:lpstr>2. Nỗ lực  phòng ngừa  và giảm thiểu LĐTE</vt:lpstr>
      <vt:lpstr>3. Khó khăn, thách thức</vt:lpstr>
      <vt:lpstr>4. TRỌNG TÂM,  ĐỊNH HƯỚNG  THỜI GIAN TỚI </vt:lpstr>
      <vt:lpstr>4. TRỌNG TÂM,  ĐỊNH HƯỚNG  THỜI GIAN TỚI</vt:lpstr>
      <vt:lpstr>4. TRỌNG TÂM,  ĐỊNH HƯỚNG  THỜI GIAN TỚI</vt:lpstr>
      <vt:lpstr>4. TRỌNG TÂM,  ĐỊNH HƯỚNG  THỜI GIAN TỚI</vt:lpstr>
      <vt:lpstr>4. TRỌNG TÂM,  ĐỊNH HƯỚNG  THỜI GIAN TỚI</vt:lpstr>
      <vt:lpstr>4. TRỌNG TÂM,  ĐỊNH HƯỚNG  THỜI GIAN TỚI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NỖ LỰC PHÒNG NGỪA, GIẢM THIỂU LAO ĐỘNG TRẺ EM  TẠI VIỆT NAM</dc:title>
  <dc:creator>Đặng Hoa Nam</dc:creator>
  <cp:lastModifiedBy>MAY 1</cp:lastModifiedBy>
  <cp:revision>25</cp:revision>
  <dcterms:created xsi:type="dcterms:W3CDTF">2024-06-10T08:31:16Z</dcterms:created>
  <dcterms:modified xsi:type="dcterms:W3CDTF">2025-01-22T09:12:12Z</dcterms:modified>
</cp:coreProperties>
</file>